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97" r:id="rId1"/>
  </p:sldMasterIdLst>
  <p:notesMasterIdLst>
    <p:notesMasterId r:id="rId25"/>
  </p:notesMasterIdLst>
  <p:sldIdLst>
    <p:sldId id="257" r:id="rId2"/>
    <p:sldId id="263" r:id="rId3"/>
    <p:sldId id="259" r:id="rId4"/>
    <p:sldId id="282" r:id="rId5"/>
    <p:sldId id="278" r:id="rId6"/>
    <p:sldId id="280" r:id="rId7"/>
    <p:sldId id="284" r:id="rId8"/>
    <p:sldId id="287" r:id="rId9"/>
    <p:sldId id="279" r:id="rId10"/>
    <p:sldId id="266" r:id="rId11"/>
    <p:sldId id="267" r:id="rId12"/>
    <p:sldId id="268" r:id="rId13"/>
    <p:sldId id="271" r:id="rId14"/>
    <p:sldId id="277" r:id="rId15"/>
    <p:sldId id="273" r:id="rId16"/>
    <p:sldId id="274" r:id="rId17"/>
    <p:sldId id="281" r:id="rId18"/>
    <p:sldId id="275" r:id="rId19"/>
    <p:sldId id="264" r:id="rId20"/>
    <p:sldId id="286" r:id="rId21"/>
    <p:sldId id="285" r:id="rId22"/>
    <p:sldId id="283" r:id="rId23"/>
    <p:sldId id="289"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002060"/>
    <a:srgbClr val="00002A"/>
    <a:srgbClr val="000099"/>
    <a:srgbClr val="2A9D0F"/>
    <a:srgbClr val="99CC00"/>
    <a:srgbClr val="0524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44" autoAdjust="0"/>
    <p:restoredTop sz="95482" autoAdjust="0"/>
  </p:normalViewPr>
  <p:slideViewPr>
    <p:cSldViewPr snapToGrid="0">
      <p:cViewPr varScale="1">
        <p:scale>
          <a:sx n="113" d="100"/>
          <a:sy n="113" d="100"/>
        </p:scale>
        <p:origin x="106" y="8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6901734-A676-4F2C-A61A-77FAD98FE2C9}" type="datetimeFigureOut">
              <a:rPr lang="en-US" smtClean="0"/>
              <a:t>4/3/2017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04E707A-875C-488F-B85A-97E4328F275A}" type="slidenum">
              <a:rPr lang="en-US" smtClean="0"/>
              <a:t>‹#›</a:t>
            </a:fld>
            <a:endParaRPr lang="en-US"/>
          </a:p>
        </p:txBody>
      </p:sp>
    </p:spTree>
    <p:extLst>
      <p:ext uri="{BB962C8B-B14F-4D97-AF65-F5344CB8AC3E}">
        <p14:creationId xmlns:p14="http://schemas.microsoft.com/office/powerpoint/2010/main" val="4000421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4E707A-875C-488F-B85A-97E4328F275A}" type="slidenum">
              <a:rPr lang="en-US" smtClean="0"/>
              <a:t>4</a:t>
            </a:fld>
            <a:endParaRPr lang="en-US"/>
          </a:p>
        </p:txBody>
      </p:sp>
    </p:spTree>
    <p:extLst>
      <p:ext uri="{BB962C8B-B14F-4D97-AF65-F5344CB8AC3E}">
        <p14:creationId xmlns:p14="http://schemas.microsoft.com/office/powerpoint/2010/main" val="3891228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4E707A-875C-488F-B85A-97E4328F275A}" type="slidenum">
              <a:rPr lang="en-US" smtClean="0"/>
              <a:t>20</a:t>
            </a:fld>
            <a:endParaRPr lang="en-US"/>
          </a:p>
        </p:txBody>
      </p:sp>
    </p:spTree>
    <p:extLst>
      <p:ext uri="{BB962C8B-B14F-4D97-AF65-F5344CB8AC3E}">
        <p14:creationId xmlns:p14="http://schemas.microsoft.com/office/powerpoint/2010/main" val="2894262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F3107A-4F1A-4C22-9559-2C8DCCB43BE2}"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98FBD-A3E1-4AF4-86A1-93D5417F0C52}" type="slidenum">
              <a:rPr lang="en-US" smtClean="0"/>
              <a:t>‹#›</a:t>
            </a:fld>
            <a:endParaRPr lang="en-US"/>
          </a:p>
        </p:txBody>
      </p:sp>
    </p:spTree>
    <p:extLst>
      <p:ext uri="{BB962C8B-B14F-4D97-AF65-F5344CB8AC3E}">
        <p14:creationId xmlns:p14="http://schemas.microsoft.com/office/powerpoint/2010/main" val="2845056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3107A-4F1A-4C22-9559-2C8DCCB43BE2}"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98FBD-A3E1-4AF4-86A1-93D5417F0C52}" type="slidenum">
              <a:rPr lang="en-US" smtClean="0"/>
              <a:t>‹#›</a:t>
            </a:fld>
            <a:endParaRPr lang="en-US"/>
          </a:p>
        </p:txBody>
      </p:sp>
    </p:spTree>
    <p:extLst>
      <p:ext uri="{BB962C8B-B14F-4D97-AF65-F5344CB8AC3E}">
        <p14:creationId xmlns:p14="http://schemas.microsoft.com/office/powerpoint/2010/main" val="2782764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F3107A-4F1A-4C22-9559-2C8DCCB43BE2}"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98FBD-A3E1-4AF4-86A1-93D5417F0C52}" type="slidenum">
              <a:rPr lang="en-US" smtClean="0"/>
              <a:t>‹#›</a:t>
            </a:fld>
            <a:endParaRPr lang="en-US"/>
          </a:p>
        </p:txBody>
      </p:sp>
    </p:spTree>
    <p:extLst>
      <p:ext uri="{BB962C8B-B14F-4D97-AF65-F5344CB8AC3E}">
        <p14:creationId xmlns:p14="http://schemas.microsoft.com/office/powerpoint/2010/main" val="2645374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F3107A-4F1A-4C22-9559-2C8DCCB43BE2}"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98FBD-A3E1-4AF4-86A1-93D5417F0C52}"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42631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F3107A-4F1A-4C22-9559-2C8DCCB43BE2}"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98FBD-A3E1-4AF4-86A1-93D5417F0C52}" type="slidenum">
              <a:rPr lang="en-US" smtClean="0"/>
              <a:t>‹#›</a:t>
            </a:fld>
            <a:endParaRPr lang="en-US"/>
          </a:p>
        </p:txBody>
      </p:sp>
    </p:spTree>
    <p:extLst>
      <p:ext uri="{BB962C8B-B14F-4D97-AF65-F5344CB8AC3E}">
        <p14:creationId xmlns:p14="http://schemas.microsoft.com/office/powerpoint/2010/main" val="3791827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F3107A-4F1A-4C22-9559-2C8DCCB43BE2}" type="datetimeFigureOut">
              <a:rPr lang="en-US" smtClean="0"/>
              <a:t>4/3/2017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98FBD-A3E1-4AF4-86A1-93D5417F0C52}" type="slidenum">
              <a:rPr lang="en-US" smtClean="0"/>
              <a:t>‹#›</a:t>
            </a:fld>
            <a:endParaRPr lang="en-US"/>
          </a:p>
        </p:txBody>
      </p:sp>
    </p:spTree>
    <p:extLst>
      <p:ext uri="{BB962C8B-B14F-4D97-AF65-F5344CB8AC3E}">
        <p14:creationId xmlns:p14="http://schemas.microsoft.com/office/powerpoint/2010/main" val="1440531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F3107A-4F1A-4C22-9559-2C8DCCB43BE2}" type="datetimeFigureOut">
              <a:rPr lang="en-US" smtClean="0"/>
              <a:t>4/3/2017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98FBD-A3E1-4AF4-86A1-93D5417F0C52}" type="slidenum">
              <a:rPr lang="en-US" smtClean="0"/>
              <a:t>‹#›</a:t>
            </a:fld>
            <a:endParaRPr lang="en-US"/>
          </a:p>
        </p:txBody>
      </p:sp>
    </p:spTree>
    <p:extLst>
      <p:ext uri="{BB962C8B-B14F-4D97-AF65-F5344CB8AC3E}">
        <p14:creationId xmlns:p14="http://schemas.microsoft.com/office/powerpoint/2010/main" val="643667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F3107A-4F1A-4C22-9559-2C8DCCB43BE2}"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98FBD-A3E1-4AF4-86A1-93D5417F0C52}" type="slidenum">
              <a:rPr lang="en-US" smtClean="0"/>
              <a:t>‹#›</a:t>
            </a:fld>
            <a:endParaRPr lang="en-US"/>
          </a:p>
        </p:txBody>
      </p:sp>
    </p:spTree>
    <p:extLst>
      <p:ext uri="{BB962C8B-B14F-4D97-AF65-F5344CB8AC3E}">
        <p14:creationId xmlns:p14="http://schemas.microsoft.com/office/powerpoint/2010/main" val="3497906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F3107A-4F1A-4C22-9559-2C8DCCB43BE2}"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98FBD-A3E1-4AF4-86A1-93D5417F0C52}" type="slidenum">
              <a:rPr lang="en-US" smtClean="0"/>
              <a:t>‹#›</a:t>
            </a:fld>
            <a:endParaRPr lang="en-US"/>
          </a:p>
        </p:txBody>
      </p:sp>
    </p:spTree>
    <p:extLst>
      <p:ext uri="{BB962C8B-B14F-4D97-AF65-F5344CB8AC3E}">
        <p14:creationId xmlns:p14="http://schemas.microsoft.com/office/powerpoint/2010/main" val="2648360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08F3107A-4F1A-4C22-9559-2C8DCCB43BE2}"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98FBD-A3E1-4AF4-86A1-93D5417F0C52}" type="slidenum">
              <a:rPr lang="en-US" smtClean="0"/>
              <a:t>‹#›</a:t>
            </a:fld>
            <a:endParaRPr lang="en-US"/>
          </a:p>
        </p:txBody>
      </p:sp>
    </p:spTree>
    <p:extLst>
      <p:ext uri="{BB962C8B-B14F-4D97-AF65-F5344CB8AC3E}">
        <p14:creationId xmlns:p14="http://schemas.microsoft.com/office/powerpoint/2010/main" val="3570258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F3107A-4F1A-4C22-9559-2C8DCCB43BE2}"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98FBD-A3E1-4AF4-86A1-93D5417F0C52}" type="slidenum">
              <a:rPr lang="en-US" smtClean="0"/>
              <a:t>‹#›</a:t>
            </a:fld>
            <a:endParaRPr lang="en-US"/>
          </a:p>
        </p:txBody>
      </p:sp>
    </p:spTree>
    <p:extLst>
      <p:ext uri="{BB962C8B-B14F-4D97-AF65-F5344CB8AC3E}">
        <p14:creationId xmlns:p14="http://schemas.microsoft.com/office/powerpoint/2010/main" val="2188683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8F3107A-4F1A-4C22-9559-2C8DCCB43BE2}"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98FBD-A3E1-4AF4-86A1-93D5417F0C52}" type="slidenum">
              <a:rPr lang="en-US" smtClean="0"/>
              <a:t>‹#›</a:t>
            </a:fld>
            <a:endParaRPr lang="en-US"/>
          </a:p>
        </p:txBody>
      </p:sp>
    </p:spTree>
    <p:extLst>
      <p:ext uri="{BB962C8B-B14F-4D97-AF65-F5344CB8AC3E}">
        <p14:creationId xmlns:p14="http://schemas.microsoft.com/office/powerpoint/2010/main" val="527643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F3107A-4F1A-4C22-9559-2C8DCCB43BE2}" type="datetimeFigureOut">
              <a:rPr lang="en-US" smtClean="0"/>
              <a:t>4/3/2017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098FBD-A3E1-4AF4-86A1-93D5417F0C52}" type="slidenum">
              <a:rPr lang="en-US" smtClean="0"/>
              <a:t>‹#›</a:t>
            </a:fld>
            <a:endParaRPr lang="en-US"/>
          </a:p>
        </p:txBody>
      </p:sp>
    </p:spTree>
    <p:extLst>
      <p:ext uri="{BB962C8B-B14F-4D97-AF65-F5344CB8AC3E}">
        <p14:creationId xmlns:p14="http://schemas.microsoft.com/office/powerpoint/2010/main" val="3520547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08F3107A-4F1A-4C22-9559-2C8DCCB43BE2}" type="datetimeFigureOut">
              <a:rPr lang="en-US" smtClean="0"/>
              <a:t>4/3/2017</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70098FBD-A3E1-4AF4-86A1-93D5417F0C52}" type="slidenum">
              <a:rPr lang="en-US" smtClean="0"/>
              <a:t>‹#›</a:t>
            </a:fld>
            <a:endParaRPr lang="en-US"/>
          </a:p>
        </p:txBody>
      </p:sp>
    </p:spTree>
    <p:extLst>
      <p:ext uri="{BB962C8B-B14F-4D97-AF65-F5344CB8AC3E}">
        <p14:creationId xmlns:p14="http://schemas.microsoft.com/office/powerpoint/2010/main" val="652055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8F3107A-4F1A-4C22-9559-2C8DCCB43BE2}" type="datetimeFigureOut">
              <a:rPr lang="en-US" smtClean="0"/>
              <a:t>4/3/2017</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70098FBD-A3E1-4AF4-86A1-93D5417F0C52}" type="slidenum">
              <a:rPr lang="en-US" smtClean="0"/>
              <a:t>‹#›</a:t>
            </a:fld>
            <a:endParaRPr lang="en-US"/>
          </a:p>
        </p:txBody>
      </p:sp>
    </p:spTree>
    <p:extLst>
      <p:ext uri="{BB962C8B-B14F-4D97-AF65-F5344CB8AC3E}">
        <p14:creationId xmlns:p14="http://schemas.microsoft.com/office/powerpoint/2010/main" val="1057254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08F3107A-4F1A-4C22-9559-2C8DCCB43BE2}" type="datetimeFigureOut">
              <a:rPr lang="en-US" smtClean="0"/>
              <a:t>4/3/2017</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70098FBD-A3E1-4AF4-86A1-93D5417F0C52}" type="slidenum">
              <a:rPr lang="en-US" smtClean="0"/>
              <a:t>‹#›</a:t>
            </a:fld>
            <a:endParaRPr lang="en-US"/>
          </a:p>
        </p:txBody>
      </p:sp>
    </p:spTree>
    <p:extLst>
      <p:ext uri="{BB962C8B-B14F-4D97-AF65-F5344CB8AC3E}">
        <p14:creationId xmlns:p14="http://schemas.microsoft.com/office/powerpoint/2010/main" val="25363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F3107A-4F1A-4C22-9559-2C8DCCB43BE2}"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098FBD-A3E1-4AF4-86A1-93D5417F0C52}" type="slidenum">
              <a:rPr lang="en-US" smtClean="0"/>
              <a:t>‹#›</a:t>
            </a:fld>
            <a:endParaRPr lang="en-US"/>
          </a:p>
        </p:txBody>
      </p:sp>
    </p:spTree>
    <p:extLst>
      <p:ext uri="{BB962C8B-B14F-4D97-AF65-F5344CB8AC3E}">
        <p14:creationId xmlns:p14="http://schemas.microsoft.com/office/powerpoint/2010/main" val="4144163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8F3107A-4F1A-4C22-9559-2C8DCCB43BE2}" type="datetimeFigureOut">
              <a:rPr lang="en-US" smtClean="0"/>
              <a:t>4/3/2017</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0098FBD-A3E1-4AF4-86A1-93D5417F0C52}" type="slidenum">
              <a:rPr lang="en-US" smtClean="0"/>
              <a:t>‹#›</a:t>
            </a:fld>
            <a:endParaRPr lang="en-US"/>
          </a:p>
        </p:txBody>
      </p:sp>
    </p:spTree>
    <p:extLst>
      <p:ext uri="{BB962C8B-B14F-4D97-AF65-F5344CB8AC3E}">
        <p14:creationId xmlns:p14="http://schemas.microsoft.com/office/powerpoint/2010/main" val="2839711606"/>
      </p:ext>
    </p:extLst>
  </p:cSld>
  <p:clrMap bg1="dk1" tx1="lt1" bg2="dk2" tx2="lt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 id="2147484409" r:id="rId12"/>
    <p:sldLayoutId id="2147484410" r:id="rId13"/>
    <p:sldLayoutId id="2147484411" r:id="rId14"/>
    <p:sldLayoutId id="2147484412" r:id="rId15"/>
    <p:sldLayoutId id="2147484413" r:id="rId16"/>
    <p:sldLayoutId id="214748441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gif"/></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png"/><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7.png"/><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98.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png"/></Relationships>
</file>

<file path=ppt/slides/_rels/slide1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2.gif"/><Relationship Id="rId5" Type="http://schemas.openxmlformats.org/officeDocument/2006/relationships/image" Target="../media/image101.gif"/><Relationship Id="rId4" Type="http://schemas.openxmlformats.org/officeDocument/2006/relationships/image" Target="../media/image100.png"/></Relationships>
</file>

<file path=ppt/slides/_rels/slide1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8.png"/><Relationship Id="rId3" Type="http://schemas.openxmlformats.org/officeDocument/2006/relationships/image" Target="../media/image99.png"/><Relationship Id="rId7" Type="http://schemas.openxmlformats.org/officeDocument/2006/relationships/image" Target="../media/image100.png"/><Relationship Id="rId12" Type="http://schemas.openxmlformats.org/officeDocument/2006/relationships/image" Target="../media/image10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2.gif"/><Relationship Id="rId11" Type="http://schemas.openxmlformats.org/officeDocument/2006/relationships/image" Target="../media/image106.png"/><Relationship Id="rId5" Type="http://schemas.openxmlformats.org/officeDocument/2006/relationships/image" Target="../media/image101.gif"/><Relationship Id="rId10" Type="http://schemas.openxmlformats.org/officeDocument/2006/relationships/image" Target="../media/image42.png"/><Relationship Id="rId4" Type="http://schemas.openxmlformats.org/officeDocument/2006/relationships/image" Target="../media/image105.png"/><Relationship Id="rId9" Type="http://schemas.openxmlformats.org/officeDocument/2006/relationships/image" Target="../media/image103.png"/><Relationship Id="rId14" Type="http://schemas.openxmlformats.org/officeDocument/2006/relationships/image" Target="../media/image109.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hyperlink" Target="mailto:nausheen@globaluxlighting.com" TargetMode="Externa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0125" y="2914650"/>
            <a:ext cx="102870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Company </a:t>
            </a:r>
            <a:r>
              <a:rPr lang="en-US" sz="2400" dirty="0" smtClean="0">
                <a:latin typeface="Arial" panose="020B0604020202020204" pitchFamily="34" charset="0"/>
                <a:cs typeface="Arial" panose="020B0604020202020204" pitchFamily="34" charset="0"/>
              </a:rPr>
              <a:t>Overview 2017</a:t>
            </a:r>
            <a:endParaRPr lang="en-US"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clrChange>
              <a:clrFrom>
                <a:srgbClr val="000000"/>
              </a:clrFrom>
              <a:clrTo>
                <a:srgbClr val="000000">
                  <a:alpha val="0"/>
                </a:srgbClr>
              </a:clrTo>
            </a:clrChange>
          </a:blip>
          <a:stretch>
            <a:fillRect/>
          </a:stretch>
        </p:blipFill>
        <p:spPr>
          <a:xfrm>
            <a:off x="3640680" y="1436242"/>
            <a:ext cx="4572396" cy="1478408"/>
          </a:xfrm>
          <a:prstGeom prst="rect">
            <a:avLst/>
          </a:prstGeom>
        </p:spPr>
      </p:pic>
    </p:spTree>
    <p:extLst>
      <p:ext uri="{BB962C8B-B14F-4D97-AF65-F5344CB8AC3E}">
        <p14:creationId xmlns:p14="http://schemas.microsoft.com/office/powerpoint/2010/main" val="133993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590550" y="1238250"/>
            <a:ext cx="11106150" cy="5161597"/>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695326" y="1238250"/>
            <a:ext cx="11496674" cy="4247317"/>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LED Center Basket (LCD)* 		Recessed LED Edge Lit (REL)		Recessed LED Panel (RLP)</a:t>
            </a: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LED Recessed Side Lit Indirect (LSD)	LED Recessed Direct Indirect (RCD)	Recessed LED Troffer (LTF)*</a:t>
            </a: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			 			</a:t>
            </a:r>
            <a:endParaRPr lang="en-US" sz="15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65049" y="1669063"/>
            <a:ext cx="1666874" cy="1647086"/>
          </a:xfrm>
          <a:prstGeom prst="rect">
            <a:avLst/>
          </a:prstGeom>
        </p:spPr>
      </p:pic>
      <p:pic>
        <p:nvPicPr>
          <p:cNvPr id="3" name="Picture 2"/>
          <p:cNvPicPr>
            <a:picLocks noChangeAspect="1"/>
          </p:cNvPicPr>
          <p:nvPr/>
        </p:nvPicPr>
        <p:blipFill>
          <a:blip r:embed="rId4"/>
          <a:stretch>
            <a:fillRect/>
          </a:stretch>
        </p:blipFill>
        <p:spPr>
          <a:xfrm>
            <a:off x="3458018" y="1669063"/>
            <a:ext cx="2733957" cy="1647086"/>
          </a:xfrm>
          <a:prstGeom prst="rect">
            <a:avLst/>
          </a:prstGeom>
        </p:spPr>
      </p:pic>
      <p:pic>
        <p:nvPicPr>
          <p:cNvPr id="4" name="Picture 3"/>
          <p:cNvPicPr>
            <a:picLocks noChangeAspect="1"/>
          </p:cNvPicPr>
          <p:nvPr/>
        </p:nvPicPr>
        <p:blipFill>
          <a:blip r:embed="rId5"/>
          <a:stretch>
            <a:fillRect/>
          </a:stretch>
        </p:blipFill>
        <p:spPr>
          <a:xfrm>
            <a:off x="7415591" y="1669063"/>
            <a:ext cx="2225527" cy="1647086"/>
          </a:xfrm>
          <a:prstGeom prst="rect">
            <a:avLst/>
          </a:prstGeom>
        </p:spPr>
      </p:pic>
      <p:pic>
        <p:nvPicPr>
          <p:cNvPr id="6" name="Picture 5"/>
          <p:cNvPicPr>
            <a:picLocks noChangeAspect="1"/>
          </p:cNvPicPr>
          <p:nvPr/>
        </p:nvPicPr>
        <p:blipFill>
          <a:blip r:embed="rId6"/>
          <a:stretch>
            <a:fillRect/>
          </a:stretch>
        </p:blipFill>
        <p:spPr>
          <a:xfrm>
            <a:off x="9672525" y="1669064"/>
            <a:ext cx="2046692" cy="1647086"/>
          </a:xfrm>
          <a:prstGeom prst="rect">
            <a:avLst/>
          </a:prstGeom>
        </p:spPr>
      </p:pic>
      <p:pic>
        <p:nvPicPr>
          <p:cNvPr id="8" name="Picture 7"/>
          <p:cNvPicPr>
            <a:picLocks noChangeAspect="1"/>
          </p:cNvPicPr>
          <p:nvPr/>
        </p:nvPicPr>
        <p:blipFill>
          <a:blip r:embed="rId7"/>
          <a:stretch>
            <a:fillRect/>
          </a:stretch>
        </p:blipFill>
        <p:spPr>
          <a:xfrm>
            <a:off x="723902" y="4119503"/>
            <a:ext cx="3060362" cy="1448961"/>
          </a:xfrm>
          <a:prstGeom prst="rect">
            <a:avLst/>
          </a:prstGeom>
        </p:spPr>
      </p:pic>
      <p:pic>
        <p:nvPicPr>
          <p:cNvPr id="18" name="Picture 17" descr="\\globaluxserver\FolderRedirects\Application Files\Customer Service Files\Product Info\RCD\Product Photos &amp; Applications\2x2 RCDI Perforated.gif"/>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75934" y="4014728"/>
            <a:ext cx="1767571" cy="966847"/>
          </a:xfrm>
          <a:prstGeom prst="rect">
            <a:avLst/>
          </a:prstGeom>
          <a:noFill/>
          <a:ln>
            <a:noFill/>
          </a:ln>
        </p:spPr>
      </p:pic>
      <p:pic>
        <p:nvPicPr>
          <p:cNvPr id="21" name="Picture 20" descr="\\globaluxserver\FolderRedirects\Application Files\Customer Service Files\Product Info\RCD\Product Photos &amp; Applications\RCDI.gif"/>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8590" y="4119503"/>
            <a:ext cx="2750185" cy="1371600"/>
          </a:xfrm>
          <a:prstGeom prst="rect">
            <a:avLst/>
          </a:prstGeom>
          <a:noFill/>
          <a:ln>
            <a:noFill/>
          </a:ln>
        </p:spPr>
      </p:pic>
      <p:pic>
        <p:nvPicPr>
          <p:cNvPr id="10" name="Picture 9"/>
          <p:cNvPicPr>
            <a:picLocks noChangeAspect="1"/>
          </p:cNvPicPr>
          <p:nvPr/>
        </p:nvPicPr>
        <p:blipFill>
          <a:blip r:embed="rId10"/>
          <a:stretch>
            <a:fillRect/>
          </a:stretch>
        </p:blipFill>
        <p:spPr>
          <a:xfrm>
            <a:off x="8346984" y="4019619"/>
            <a:ext cx="2294124" cy="1471484"/>
          </a:xfrm>
          <a:prstGeom prst="rect">
            <a:avLst/>
          </a:prstGeom>
        </p:spPr>
      </p:pic>
      <p:sp>
        <p:nvSpPr>
          <p:cNvPr id="15" name="TextBox 14"/>
          <p:cNvSpPr txBox="1"/>
          <p:nvPr/>
        </p:nvSpPr>
        <p:spPr>
          <a:xfrm>
            <a:off x="3176587" y="576463"/>
            <a:ext cx="5895975"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Commercial Products - LED</a:t>
            </a:r>
            <a:endParaRPr lang="en-US" sz="2800" b="1" dirty="0">
              <a:latin typeface="Arial" panose="020B0604020202020204" pitchFamily="34" charset="0"/>
              <a:cs typeface="Arial" panose="020B0604020202020204" pitchFamily="34" charset="0"/>
            </a:endParaRPr>
          </a:p>
        </p:txBody>
      </p:sp>
      <p:sp>
        <p:nvSpPr>
          <p:cNvPr id="14" name="TextBox 13"/>
          <p:cNvSpPr txBox="1"/>
          <p:nvPr/>
        </p:nvSpPr>
        <p:spPr>
          <a:xfrm>
            <a:off x="695326" y="5725487"/>
            <a:ext cx="3304226" cy="646331"/>
          </a:xfrm>
          <a:prstGeom prst="rect">
            <a:avLst/>
          </a:prstGeom>
          <a:noFill/>
        </p:spPr>
        <p:txBody>
          <a:bodyPr wrap="square" rtlCol="0">
            <a:spAutoFit/>
          </a:bodyPr>
          <a:lstStyle/>
          <a:p>
            <a:r>
              <a:rPr lang="en-US" dirty="0" smtClean="0"/>
              <a:t>*Fixture can be made available with a Bi-Level Microwave Sensor</a:t>
            </a:r>
            <a:endParaRPr lang="en-US" dirty="0"/>
          </a:p>
        </p:txBody>
      </p:sp>
    </p:spTree>
    <p:extLst>
      <p:ext uri="{BB962C8B-B14F-4D97-AF65-F5344CB8AC3E}">
        <p14:creationId xmlns:p14="http://schemas.microsoft.com/office/powerpoint/2010/main" val="157130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321534"/>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695326" y="1238250"/>
            <a:ext cx="11191874" cy="4939814"/>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LED Economy Wrap (LEW)		LED Premium Wrap (LPW)*		LED Surface Mounted Puff (LSMP)</a:t>
            </a: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LED Wall Bracket/Stairwell 		LED Extruded Wall Bracket (LEVL)</a:t>
            </a:r>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LED Glass T8 Tube (LT8)</a:t>
            </a:r>
          </a:p>
          <a:p>
            <a:r>
              <a:rPr lang="en-US" sz="1500" dirty="0" smtClean="0">
                <a:latin typeface="Arial" panose="020B0604020202020204" pitchFamily="34" charset="0"/>
                <a:cs typeface="Arial" panose="020B0604020202020204" pitchFamily="34" charset="0"/>
              </a:rPr>
              <a:t>Luminaire	(LWLV)*</a:t>
            </a: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LED Glass T8 Hybrid Tubes (LHT8)	Plug &amp; Play LED T5 Tubes (LT5)</a:t>
            </a:r>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62000" y="1636405"/>
            <a:ext cx="3348347" cy="1019570"/>
          </a:xfrm>
          <a:prstGeom prst="rect">
            <a:avLst/>
          </a:prstGeom>
        </p:spPr>
      </p:pic>
      <p:pic>
        <p:nvPicPr>
          <p:cNvPr id="4" name="Picture 3"/>
          <p:cNvPicPr>
            <a:picLocks noChangeAspect="1"/>
          </p:cNvPicPr>
          <p:nvPr/>
        </p:nvPicPr>
        <p:blipFill>
          <a:blip r:embed="rId4"/>
          <a:stretch>
            <a:fillRect/>
          </a:stretch>
        </p:blipFill>
        <p:spPr>
          <a:xfrm>
            <a:off x="4459782" y="1636404"/>
            <a:ext cx="3345953" cy="1019571"/>
          </a:xfrm>
          <a:prstGeom prst="rect">
            <a:avLst/>
          </a:prstGeom>
        </p:spPr>
      </p:pic>
      <p:pic>
        <p:nvPicPr>
          <p:cNvPr id="6" name="Picture 5"/>
          <p:cNvPicPr>
            <a:picLocks noChangeAspect="1"/>
          </p:cNvPicPr>
          <p:nvPr/>
        </p:nvPicPr>
        <p:blipFill>
          <a:blip r:embed="rId5"/>
          <a:stretch>
            <a:fillRect/>
          </a:stretch>
        </p:blipFill>
        <p:spPr>
          <a:xfrm>
            <a:off x="8133002" y="1636404"/>
            <a:ext cx="3370513" cy="1019571"/>
          </a:xfrm>
          <a:prstGeom prst="rect">
            <a:avLst/>
          </a:prstGeom>
        </p:spPr>
      </p:pic>
      <p:pic>
        <p:nvPicPr>
          <p:cNvPr id="2" name="Picture 1"/>
          <p:cNvPicPr>
            <a:picLocks noChangeAspect="1"/>
          </p:cNvPicPr>
          <p:nvPr/>
        </p:nvPicPr>
        <p:blipFill>
          <a:blip r:embed="rId6"/>
          <a:stretch>
            <a:fillRect/>
          </a:stretch>
        </p:blipFill>
        <p:spPr>
          <a:xfrm>
            <a:off x="695326" y="3495323"/>
            <a:ext cx="3415021" cy="1046297"/>
          </a:xfrm>
          <a:prstGeom prst="rect">
            <a:avLst/>
          </a:prstGeom>
        </p:spPr>
      </p:pic>
      <p:pic>
        <p:nvPicPr>
          <p:cNvPr id="8" name="Picture 7"/>
          <p:cNvPicPr>
            <a:picLocks noChangeAspect="1"/>
          </p:cNvPicPr>
          <p:nvPr/>
        </p:nvPicPr>
        <p:blipFill>
          <a:blip r:embed="rId7"/>
          <a:stretch>
            <a:fillRect/>
          </a:stretch>
        </p:blipFill>
        <p:spPr>
          <a:xfrm>
            <a:off x="4361793" y="3498756"/>
            <a:ext cx="3427573" cy="1042864"/>
          </a:xfrm>
          <a:prstGeom prst="rect">
            <a:avLst/>
          </a:prstGeom>
        </p:spPr>
      </p:pic>
      <p:pic>
        <p:nvPicPr>
          <p:cNvPr id="11" name="Picture 10"/>
          <p:cNvPicPr>
            <a:picLocks noChangeAspect="1"/>
          </p:cNvPicPr>
          <p:nvPr/>
        </p:nvPicPr>
        <p:blipFill>
          <a:blip r:embed="rId8"/>
          <a:stretch>
            <a:fillRect/>
          </a:stretch>
        </p:blipFill>
        <p:spPr>
          <a:xfrm>
            <a:off x="8092240" y="3498756"/>
            <a:ext cx="3411275" cy="1042864"/>
          </a:xfrm>
          <a:prstGeom prst="rect">
            <a:avLst/>
          </a:prstGeom>
        </p:spPr>
      </p:pic>
      <p:sp>
        <p:nvSpPr>
          <p:cNvPr id="14" name="TextBox 13"/>
          <p:cNvSpPr txBox="1"/>
          <p:nvPr/>
        </p:nvSpPr>
        <p:spPr>
          <a:xfrm>
            <a:off x="3176587" y="576463"/>
            <a:ext cx="5895975"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Commercial Products - LED</a:t>
            </a:r>
            <a:endParaRPr lang="en-US" sz="2800" b="1"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8"/>
          <a:stretch>
            <a:fillRect/>
          </a:stretch>
        </p:blipFill>
        <p:spPr>
          <a:xfrm>
            <a:off x="699072" y="5145693"/>
            <a:ext cx="3411275" cy="1042864"/>
          </a:xfrm>
          <a:prstGeom prst="rect">
            <a:avLst/>
          </a:prstGeom>
        </p:spPr>
      </p:pic>
      <p:pic>
        <p:nvPicPr>
          <p:cNvPr id="16" name="Picture 15"/>
          <p:cNvPicPr>
            <a:picLocks noChangeAspect="1"/>
          </p:cNvPicPr>
          <p:nvPr/>
        </p:nvPicPr>
        <p:blipFill>
          <a:blip r:embed="rId8"/>
          <a:stretch>
            <a:fillRect/>
          </a:stretch>
        </p:blipFill>
        <p:spPr>
          <a:xfrm>
            <a:off x="4369941" y="5145693"/>
            <a:ext cx="3419821" cy="1042864"/>
          </a:xfrm>
          <a:prstGeom prst="rect">
            <a:avLst/>
          </a:prstGeom>
        </p:spPr>
      </p:pic>
      <p:sp>
        <p:nvSpPr>
          <p:cNvPr id="17" name="TextBox 16"/>
          <p:cNvSpPr txBox="1"/>
          <p:nvPr/>
        </p:nvSpPr>
        <p:spPr>
          <a:xfrm>
            <a:off x="8092240" y="5169198"/>
            <a:ext cx="3304226" cy="646331"/>
          </a:xfrm>
          <a:prstGeom prst="rect">
            <a:avLst/>
          </a:prstGeom>
          <a:noFill/>
        </p:spPr>
        <p:txBody>
          <a:bodyPr wrap="square" rtlCol="0">
            <a:spAutoFit/>
          </a:bodyPr>
          <a:lstStyle/>
          <a:p>
            <a:r>
              <a:rPr lang="en-US" dirty="0" smtClean="0"/>
              <a:t>*Fixture can be made available with a Bi-Level Microwave Sensor</a:t>
            </a:r>
            <a:endParaRPr lang="en-US" dirty="0"/>
          </a:p>
        </p:txBody>
      </p:sp>
    </p:spTree>
    <p:extLst>
      <p:ext uri="{BB962C8B-B14F-4D97-AF65-F5344CB8AC3E}">
        <p14:creationId xmlns:p14="http://schemas.microsoft.com/office/powerpoint/2010/main" val="3609264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321534"/>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695326" y="1238250"/>
            <a:ext cx="11191874" cy="4016484"/>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LED Door Retrofit (LDR)		LED Troffer Retrofit Kit (LTK)		    Architectural Downlight Retrofit (ACR)</a:t>
            </a: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LED Plug and Play PL Lamp (LPL)	LED Shoe Box Area Light (LSA)		    LED Wall Pack (LWP)</a:t>
            </a: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LED Cutoff Wall Pack (LCWP)	LED Wall Pack (ACLW)     LED Square Canopy (LSC)	    Architectural LED Bulkhead (ABH)</a:t>
            </a:r>
            <a:endParaRPr lang="en-US" sz="15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756434" y="1601263"/>
            <a:ext cx="2115868" cy="1324251"/>
          </a:xfrm>
          <a:prstGeom prst="rect">
            <a:avLst/>
          </a:prstGeom>
        </p:spPr>
      </p:pic>
      <p:pic>
        <p:nvPicPr>
          <p:cNvPr id="15" name="Picture 14"/>
          <p:cNvPicPr>
            <a:picLocks noChangeAspect="1"/>
          </p:cNvPicPr>
          <p:nvPr/>
        </p:nvPicPr>
        <p:blipFill>
          <a:blip r:embed="rId4"/>
          <a:stretch>
            <a:fillRect/>
          </a:stretch>
        </p:blipFill>
        <p:spPr>
          <a:xfrm>
            <a:off x="4446555" y="1601263"/>
            <a:ext cx="3063953" cy="1324251"/>
          </a:xfrm>
          <a:prstGeom prst="rect">
            <a:avLst/>
          </a:prstGeom>
        </p:spPr>
      </p:pic>
      <p:pic>
        <p:nvPicPr>
          <p:cNvPr id="16" name="Picture 15"/>
          <p:cNvPicPr>
            <a:picLocks noChangeAspect="1"/>
          </p:cNvPicPr>
          <p:nvPr/>
        </p:nvPicPr>
        <p:blipFill>
          <a:blip r:embed="rId5"/>
          <a:stretch>
            <a:fillRect/>
          </a:stretch>
        </p:blipFill>
        <p:spPr>
          <a:xfrm>
            <a:off x="9072562" y="1601263"/>
            <a:ext cx="1270728" cy="1324251"/>
          </a:xfrm>
          <a:prstGeom prst="rect">
            <a:avLst/>
          </a:prstGeom>
        </p:spPr>
      </p:pic>
      <p:pic>
        <p:nvPicPr>
          <p:cNvPr id="17" name="Picture 16"/>
          <p:cNvPicPr>
            <a:picLocks noChangeAspect="1"/>
          </p:cNvPicPr>
          <p:nvPr/>
        </p:nvPicPr>
        <p:blipFill>
          <a:blip r:embed="rId6"/>
          <a:stretch>
            <a:fillRect/>
          </a:stretch>
        </p:blipFill>
        <p:spPr>
          <a:xfrm>
            <a:off x="756433" y="3462236"/>
            <a:ext cx="2115869" cy="1343576"/>
          </a:xfrm>
          <a:prstGeom prst="rect">
            <a:avLst/>
          </a:prstGeom>
        </p:spPr>
      </p:pic>
      <p:pic>
        <p:nvPicPr>
          <p:cNvPr id="18" name="Picture 17"/>
          <p:cNvPicPr>
            <a:picLocks noChangeAspect="1"/>
          </p:cNvPicPr>
          <p:nvPr/>
        </p:nvPicPr>
        <p:blipFill>
          <a:blip r:embed="rId7"/>
          <a:stretch>
            <a:fillRect/>
          </a:stretch>
        </p:blipFill>
        <p:spPr>
          <a:xfrm>
            <a:off x="4446555" y="3462236"/>
            <a:ext cx="1044230" cy="1343576"/>
          </a:xfrm>
          <a:prstGeom prst="rect">
            <a:avLst/>
          </a:prstGeom>
        </p:spPr>
      </p:pic>
      <p:pic>
        <p:nvPicPr>
          <p:cNvPr id="19" name="Picture 18"/>
          <p:cNvPicPr>
            <a:picLocks noChangeAspect="1"/>
          </p:cNvPicPr>
          <p:nvPr/>
        </p:nvPicPr>
        <p:blipFill>
          <a:blip r:embed="rId8"/>
          <a:stretch>
            <a:fillRect/>
          </a:stretch>
        </p:blipFill>
        <p:spPr>
          <a:xfrm>
            <a:off x="5490785" y="3462236"/>
            <a:ext cx="2194507" cy="1343576"/>
          </a:xfrm>
          <a:prstGeom prst="rect">
            <a:avLst/>
          </a:prstGeom>
        </p:spPr>
      </p:pic>
      <p:pic>
        <p:nvPicPr>
          <p:cNvPr id="20" name="Picture 19"/>
          <p:cNvPicPr>
            <a:picLocks noChangeAspect="1"/>
          </p:cNvPicPr>
          <p:nvPr/>
        </p:nvPicPr>
        <p:blipFill>
          <a:blip r:embed="rId9"/>
          <a:stretch>
            <a:fillRect/>
          </a:stretch>
        </p:blipFill>
        <p:spPr>
          <a:xfrm>
            <a:off x="9072562" y="3462236"/>
            <a:ext cx="1670052" cy="1345907"/>
          </a:xfrm>
          <a:prstGeom prst="rect">
            <a:avLst/>
          </a:prstGeom>
        </p:spPr>
      </p:pic>
      <p:pic>
        <p:nvPicPr>
          <p:cNvPr id="21" name="Picture 20"/>
          <p:cNvPicPr>
            <a:picLocks noChangeAspect="1"/>
          </p:cNvPicPr>
          <p:nvPr/>
        </p:nvPicPr>
        <p:blipFill>
          <a:blip r:embed="rId10"/>
          <a:stretch>
            <a:fillRect/>
          </a:stretch>
        </p:blipFill>
        <p:spPr>
          <a:xfrm>
            <a:off x="756433" y="5188878"/>
            <a:ext cx="1719138" cy="1266733"/>
          </a:xfrm>
          <a:prstGeom prst="rect">
            <a:avLst/>
          </a:prstGeom>
        </p:spPr>
      </p:pic>
      <p:pic>
        <p:nvPicPr>
          <p:cNvPr id="22" name="Picture 21"/>
          <p:cNvPicPr>
            <a:picLocks noChangeAspect="1"/>
          </p:cNvPicPr>
          <p:nvPr/>
        </p:nvPicPr>
        <p:blipFill>
          <a:blip r:embed="rId11"/>
          <a:stretch>
            <a:fillRect/>
          </a:stretch>
        </p:blipFill>
        <p:spPr>
          <a:xfrm>
            <a:off x="3941972" y="5188876"/>
            <a:ext cx="1009166" cy="1266735"/>
          </a:xfrm>
          <a:prstGeom prst="rect">
            <a:avLst/>
          </a:prstGeom>
        </p:spPr>
      </p:pic>
      <p:pic>
        <p:nvPicPr>
          <p:cNvPr id="23" name="Picture 22"/>
          <p:cNvPicPr>
            <a:picLocks noChangeAspect="1"/>
          </p:cNvPicPr>
          <p:nvPr/>
        </p:nvPicPr>
        <p:blipFill>
          <a:blip r:embed="rId12"/>
          <a:stretch>
            <a:fillRect/>
          </a:stretch>
        </p:blipFill>
        <p:spPr>
          <a:xfrm>
            <a:off x="6067741" y="5254734"/>
            <a:ext cx="1724601" cy="1145113"/>
          </a:xfrm>
          <a:prstGeom prst="rect">
            <a:avLst/>
          </a:prstGeom>
        </p:spPr>
      </p:pic>
      <p:pic>
        <p:nvPicPr>
          <p:cNvPr id="24" name="Picture 23"/>
          <p:cNvPicPr>
            <a:picLocks noChangeAspect="1"/>
          </p:cNvPicPr>
          <p:nvPr/>
        </p:nvPicPr>
        <p:blipFill>
          <a:blip r:embed="rId13"/>
          <a:stretch>
            <a:fillRect/>
          </a:stretch>
        </p:blipFill>
        <p:spPr>
          <a:xfrm>
            <a:off x="9072562" y="5254733"/>
            <a:ext cx="1334216" cy="1145114"/>
          </a:xfrm>
          <a:prstGeom prst="rect">
            <a:avLst/>
          </a:prstGeom>
        </p:spPr>
      </p:pic>
      <p:sp>
        <p:nvSpPr>
          <p:cNvPr id="25" name="TextBox 24"/>
          <p:cNvSpPr txBox="1"/>
          <p:nvPr/>
        </p:nvSpPr>
        <p:spPr>
          <a:xfrm>
            <a:off x="3176587" y="576463"/>
            <a:ext cx="5895975"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Commercial Products - LED</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50454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321534"/>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695326" y="1238250"/>
            <a:ext cx="11191874" cy="5632311"/>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LED Recessed Can (LRC)		LED Retrofit Trim (LRT)	    	LED Disk Light (LDL2)</a:t>
            </a: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LED Adjustable Retrofit Trim (LART)</a:t>
            </a:r>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LED Square Retrofit </a:t>
            </a:r>
            <a:r>
              <a:rPr lang="en-US" sz="1500" dirty="0">
                <a:latin typeface="Arial" panose="020B0604020202020204" pitchFamily="34" charset="0"/>
                <a:cs typeface="Arial" panose="020B0604020202020204" pitchFamily="34" charset="0"/>
              </a:rPr>
              <a:t>Trim (</a:t>
            </a:r>
            <a:r>
              <a:rPr lang="en-US" sz="1500" dirty="0" smtClean="0">
                <a:latin typeface="Arial" panose="020B0604020202020204" pitchFamily="34" charset="0"/>
                <a:cs typeface="Arial" panose="020B0604020202020204" pitchFamily="34" charset="0"/>
              </a:rPr>
              <a:t>LSRT</a:t>
            </a:r>
            <a:r>
              <a:rPr lang="en-US" sz="1500" dirty="0">
                <a:latin typeface="Arial" panose="020B0604020202020204" pitchFamily="34" charset="0"/>
                <a:cs typeface="Arial" panose="020B0604020202020204" pitchFamily="34" charset="0"/>
              </a:rPr>
              <a:t>)	</a:t>
            </a: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	</a:t>
            </a:r>
            <a:endParaRPr lang="en-US" sz="15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p:txBody>
      </p:sp>
      <p:sp>
        <p:nvSpPr>
          <p:cNvPr id="25" name="TextBox 24"/>
          <p:cNvSpPr txBox="1"/>
          <p:nvPr/>
        </p:nvSpPr>
        <p:spPr>
          <a:xfrm>
            <a:off x="3176587" y="576463"/>
            <a:ext cx="5895975"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Residential Products - LED</a:t>
            </a:r>
            <a:endParaRPr lang="en-US" sz="28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65953" y="1636405"/>
            <a:ext cx="3079657" cy="2079068"/>
          </a:xfrm>
          <a:prstGeom prst="rect">
            <a:avLst/>
          </a:prstGeom>
        </p:spPr>
      </p:pic>
      <p:pic>
        <p:nvPicPr>
          <p:cNvPr id="3" name="Picture 2"/>
          <p:cNvPicPr>
            <a:picLocks noChangeAspect="1"/>
          </p:cNvPicPr>
          <p:nvPr/>
        </p:nvPicPr>
        <p:blipFill>
          <a:blip r:embed="rId4"/>
          <a:stretch>
            <a:fillRect/>
          </a:stretch>
        </p:blipFill>
        <p:spPr>
          <a:xfrm>
            <a:off x="4421396" y="1636405"/>
            <a:ext cx="2381479" cy="2079068"/>
          </a:xfrm>
          <a:prstGeom prst="rect">
            <a:avLst/>
          </a:prstGeom>
        </p:spPr>
      </p:pic>
      <p:pic>
        <p:nvPicPr>
          <p:cNvPr id="4" name="Picture 3"/>
          <p:cNvPicPr>
            <a:picLocks noChangeAspect="1"/>
          </p:cNvPicPr>
          <p:nvPr/>
        </p:nvPicPr>
        <p:blipFill>
          <a:blip r:embed="rId5"/>
          <a:stretch>
            <a:fillRect/>
          </a:stretch>
        </p:blipFill>
        <p:spPr>
          <a:xfrm>
            <a:off x="8060478" y="1636405"/>
            <a:ext cx="3369523" cy="2079068"/>
          </a:xfrm>
          <a:prstGeom prst="rect">
            <a:avLst/>
          </a:prstGeom>
        </p:spPr>
      </p:pic>
      <p:pic>
        <p:nvPicPr>
          <p:cNvPr id="6" name="Picture 5"/>
          <p:cNvPicPr>
            <a:picLocks noChangeAspect="1"/>
          </p:cNvPicPr>
          <p:nvPr/>
        </p:nvPicPr>
        <p:blipFill>
          <a:blip r:embed="rId6"/>
          <a:stretch>
            <a:fillRect/>
          </a:stretch>
        </p:blipFill>
        <p:spPr>
          <a:xfrm>
            <a:off x="762001" y="4461083"/>
            <a:ext cx="2686354" cy="2022048"/>
          </a:xfrm>
          <a:prstGeom prst="rect">
            <a:avLst/>
          </a:prstGeom>
        </p:spPr>
      </p:pic>
      <p:pic>
        <p:nvPicPr>
          <p:cNvPr id="8" name="Picture 7"/>
          <p:cNvPicPr>
            <a:picLocks noChangeAspect="1"/>
          </p:cNvPicPr>
          <p:nvPr/>
        </p:nvPicPr>
        <p:blipFill>
          <a:blip r:embed="rId7"/>
          <a:stretch>
            <a:fillRect/>
          </a:stretch>
        </p:blipFill>
        <p:spPr>
          <a:xfrm>
            <a:off x="4421396" y="4461083"/>
            <a:ext cx="3031145" cy="2022048"/>
          </a:xfrm>
          <a:prstGeom prst="rect">
            <a:avLst/>
          </a:prstGeom>
        </p:spPr>
      </p:pic>
    </p:spTree>
    <p:extLst>
      <p:ext uri="{BB962C8B-B14F-4D97-AF65-F5344CB8AC3E}">
        <p14:creationId xmlns:p14="http://schemas.microsoft.com/office/powerpoint/2010/main" val="4231536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321534"/>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695326" y="1238250"/>
            <a:ext cx="11191874" cy="4016484"/>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LED Generic Ceiling Cloud (GCC)	LED Generic Ceiling Square (GCS)</a:t>
            </a:r>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LED Ringed Ceiling Fixture (DCR)</a:t>
            </a: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LED Oval Ringed Decorative Ceiling Light (DCRO)</a:t>
            </a:r>
          </a:p>
          <a:p>
            <a:r>
              <a:rPr lang="en-US" sz="1500" dirty="0" smtClean="0">
                <a:latin typeface="Arial" panose="020B0604020202020204" pitchFamily="34" charset="0"/>
                <a:cs typeface="Arial" panose="020B0604020202020204" pitchFamily="34" charset="0"/>
              </a:rPr>
              <a:t>	</a:t>
            </a:r>
            <a:endParaRPr lang="en-US" sz="15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p:txBody>
      </p:sp>
      <p:sp>
        <p:nvSpPr>
          <p:cNvPr id="25" name="TextBox 24"/>
          <p:cNvSpPr txBox="1"/>
          <p:nvPr/>
        </p:nvSpPr>
        <p:spPr>
          <a:xfrm>
            <a:off x="3176587" y="576463"/>
            <a:ext cx="5895975"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Residential Products - LED</a:t>
            </a:r>
            <a:endParaRPr lang="en-US" sz="2800" b="1"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4315439" y="1652559"/>
            <a:ext cx="3476861" cy="1871226"/>
          </a:xfrm>
          <a:prstGeom prst="rect">
            <a:avLst/>
          </a:prstGeom>
        </p:spPr>
      </p:pic>
      <p:pic>
        <p:nvPicPr>
          <p:cNvPr id="12" name="Picture 11"/>
          <p:cNvPicPr>
            <a:picLocks noChangeAspect="1"/>
          </p:cNvPicPr>
          <p:nvPr/>
        </p:nvPicPr>
        <p:blipFill>
          <a:blip r:embed="rId4"/>
          <a:stretch>
            <a:fillRect/>
          </a:stretch>
        </p:blipFill>
        <p:spPr>
          <a:xfrm>
            <a:off x="762001" y="1652559"/>
            <a:ext cx="2891469" cy="1871226"/>
          </a:xfrm>
          <a:prstGeom prst="rect">
            <a:avLst/>
          </a:prstGeom>
        </p:spPr>
      </p:pic>
      <p:pic>
        <p:nvPicPr>
          <p:cNvPr id="13" name="Picture 12"/>
          <p:cNvPicPr>
            <a:picLocks noChangeAspect="1"/>
          </p:cNvPicPr>
          <p:nvPr/>
        </p:nvPicPr>
        <p:blipFill>
          <a:blip r:embed="rId5"/>
          <a:stretch>
            <a:fillRect/>
          </a:stretch>
        </p:blipFill>
        <p:spPr>
          <a:xfrm>
            <a:off x="8141798" y="1652559"/>
            <a:ext cx="3128079" cy="1871226"/>
          </a:xfrm>
          <a:prstGeom prst="rect">
            <a:avLst/>
          </a:prstGeom>
        </p:spPr>
      </p:pic>
      <p:pic>
        <p:nvPicPr>
          <p:cNvPr id="14" name="Picture 13"/>
          <p:cNvPicPr>
            <a:picLocks noChangeAspect="1"/>
          </p:cNvPicPr>
          <p:nvPr/>
        </p:nvPicPr>
        <p:blipFill>
          <a:blip r:embed="rId6"/>
          <a:stretch>
            <a:fillRect/>
          </a:stretch>
        </p:blipFill>
        <p:spPr>
          <a:xfrm>
            <a:off x="762002" y="4125600"/>
            <a:ext cx="2891468" cy="1690992"/>
          </a:xfrm>
          <a:prstGeom prst="rect">
            <a:avLst/>
          </a:prstGeom>
        </p:spPr>
      </p:pic>
    </p:spTree>
    <p:extLst>
      <p:ext uri="{BB962C8B-B14F-4D97-AF65-F5344CB8AC3E}">
        <p14:creationId xmlns:p14="http://schemas.microsoft.com/office/powerpoint/2010/main" val="38207375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321534"/>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695326" y="1238250"/>
            <a:ext cx="11191874" cy="5863144"/>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Decorative LED Flush Mount (DCS)	LED Decorative Ceiling Finial (DCF)	LED </a:t>
            </a:r>
            <a:r>
              <a:rPr lang="en-US" sz="1500" dirty="0">
                <a:latin typeface="Arial" panose="020B0604020202020204" pitchFamily="34" charset="0"/>
                <a:cs typeface="Arial" panose="020B0604020202020204" pitchFamily="34" charset="0"/>
              </a:rPr>
              <a:t>Decorative Ceiling </a:t>
            </a:r>
            <a:r>
              <a:rPr lang="en-US" sz="1500" dirty="0" smtClean="0">
                <a:latin typeface="Arial" panose="020B0604020202020204" pitchFamily="34" charset="0"/>
                <a:cs typeface="Arial" panose="020B0604020202020204" pitchFamily="34" charset="0"/>
              </a:rPr>
              <a:t>Fixture </a:t>
            </a:r>
            <a:r>
              <a:rPr lang="en-US" sz="1500" dirty="0">
                <a:latin typeface="Arial" panose="020B0604020202020204" pitchFamily="34" charset="0"/>
                <a:cs typeface="Arial" panose="020B0604020202020204" pitchFamily="34" charset="0"/>
              </a:rPr>
              <a:t>(</a:t>
            </a:r>
            <a:r>
              <a:rPr lang="en-US" sz="1500" dirty="0" smtClean="0">
                <a:latin typeface="Arial" panose="020B0604020202020204" pitchFamily="34" charset="0"/>
                <a:cs typeface="Arial" panose="020B0604020202020204" pitchFamily="34" charset="0"/>
              </a:rPr>
              <a:t>DCL)</a:t>
            </a: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LED Undercabinet Fixture (UCL)	LED Ringed Wall Sconce (RWS)	LED Ringed Light Vanity (RVL)</a:t>
            </a: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 </a:t>
            </a:r>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p:txBody>
      </p:sp>
      <p:sp>
        <p:nvSpPr>
          <p:cNvPr id="25" name="TextBox 24"/>
          <p:cNvSpPr txBox="1"/>
          <p:nvPr/>
        </p:nvSpPr>
        <p:spPr>
          <a:xfrm>
            <a:off x="3176587" y="576463"/>
            <a:ext cx="5895975"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Residential Products - LED</a:t>
            </a:r>
            <a:endParaRPr lang="en-US" sz="28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620200" y="1571344"/>
            <a:ext cx="2779485" cy="1889764"/>
          </a:xfrm>
          <a:prstGeom prst="rect">
            <a:avLst/>
          </a:prstGeom>
        </p:spPr>
      </p:pic>
      <p:pic>
        <p:nvPicPr>
          <p:cNvPr id="4" name="Picture 3"/>
          <p:cNvPicPr>
            <a:picLocks noChangeAspect="1"/>
          </p:cNvPicPr>
          <p:nvPr/>
        </p:nvPicPr>
        <p:blipFill>
          <a:blip r:embed="rId4"/>
          <a:stretch>
            <a:fillRect/>
          </a:stretch>
        </p:blipFill>
        <p:spPr>
          <a:xfrm>
            <a:off x="8104375" y="1571346"/>
            <a:ext cx="3401570" cy="1889762"/>
          </a:xfrm>
          <a:prstGeom prst="rect">
            <a:avLst/>
          </a:prstGeom>
        </p:spPr>
      </p:pic>
      <p:pic>
        <p:nvPicPr>
          <p:cNvPr id="6" name="Picture 5"/>
          <p:cNvPicPr>
            <a:picLocks noChangeAspect="1"/>
          </p:cNvPicPr>
          <p:nvPr/>
        </p:nvPicPr>
        <p:blipFill>
          <a:blip r:embed="rId5"/>
          <a:stretch>
            <a:fillRect/>
          </a:stretch>
        </p:blipFill>
        <p:spPr>
          <a:xfrm>
            <a:off x="695326" y="4250986"/>
            <a:ext cx="2481261" cy="1426421"/>
          </a:xfrm>
          <a:prstGeom prst="rect">
            <a:avLst/>
          </a:prstGeom>
        </p:spPr>
      </p:pic>
      <p:pic>
        <p:nvPicPr>
          <p:cNvPr id="8" name="Picture 7"/>
          <p:cNvPicPr>
            <a:picLocks noChangeAspect="1"/>
          </p:cNvPicPr>
          <p:nvPr/>
        </p:nvPicPr>
        <p:blipFill>
          <a:blip r:embed="rId6"/>
          <a:stretch>
            <a:fillRect/>
          </a:stretch>
        </p:blipFill>
        <p:spPr>
          <a:xfrm>
            <a:off x="4620200" y="4250986"/>
            <a:ext cx="1001585" cy="1426421"/>
          </a:xfrm>
          <a:prstGeom prst="rect">
            <a:avLst/>
          </a:prstGeom>
        </p:spPr>
      </p:pic>
      <p:pic>
        <p:nvPicPr>
          <p:cNvPr id="10" name="Picture 9"/>
          <p:cNvPicPr>
            <a:picLocks noChangeAspect="1"/>
          </p:cNvPicPr>
          <p:nvPr/>
        </p:nvPicPr>
        <p:blipFill>
          <a:blip r:embed="rId7"/>
          <a:stretch>
            <a:fillRect/>
          </a:stretch>
        </p:blipFill>
        <p:spPr>
          <a:xfrm>
            <a:off x="8104374" y="4250986"/>
            <a:ext cx="3401571" cy="1426421"/>
          </a:xfrm>
          <a:prstGeom prst="rect">
            <a:avLst/>
          </a:prstGeom>
        </p:spPr>
      </p:pic>
      <p:pic>
        <p:nvPicPr>
          <p:cNvPr id="16" name="Picture 15"/>
          <p:cNvPicPr>
            <a:picLocks noChangeAspect="1"/>
          </p:cNvPicPr>
          <p:nvPr/>
        </p:nvPicPr>
        <p:blipFill>
          <a:blip r:embed="rId8"/>
          <a:stretch>
            <a:fillRect/>
          </a:stretch>
        </p:blipFill>
        <p:spPr>
          <a:xfrm>
            <a:off x="695326" y="1571344"/>
            <a:ext cx="2331725" cy="1889764"/>
          </a:xfrm>
          <a:prstGeom prst="rect">
            <a:avLst/>
          </a:prstGeom>
        </p:spPr>
      </p:pic>
    </p:spTree>
    <p:extLst>
      <p:ext uri="{BB962C8B-B14F-4D97-AF65-F5344CB8AC3E}">
        <p14:creationId xmlns:p14="http://schemas.microsoft.com/office/powerpoint/2010/main" val="18655177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321534"/>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695326" y="1238250"/>
            <a:ext cx="11191874" cy="4939814"/>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Architectural Wall Pack (AWP</a:t>
            </a:r>
            <a:r>
              <a:rPr lang="en-US" sz="1500" dirty="0" smtClean="0">
                <a:latin typeface="Arial" panose="020B0604020202020204" pitchFamily="34" charset="0"/>
                <a:cs typeface="Arial" panose="020B0604020202020204" pitchFamily="34" charset="0"/>
              </a:rPr>
              <a:t>)		Head </a:t>
            </a:r>
            <a:r>
              <a:rPr lang="en-US" sz="1500" dirty="0">
                <a:latin typeface="Arial" panose="020B0604020202020204" pitchFamily="34" charset="0"/>
                <a:cs typeface="Arial" panose="020B0604020202020204" pitchFamily="34" charset="0"/>
              </a:rPr>
              <a:t>Floodlight w/Motion Sensor (</a:t>
            </a:r>
            <a:r>
              <a:rPr lang="en-US" sz="1500" dirty="0" smtClean="0">
                <a:latin typeface="Arial" panose="020B0604020202020204" pitchFamily="34" charset="0"/>
                <a:cs typeface="Arial" panose="020B0604020202020204" pitchFamily="34" charset="0"/>
              </a:rPr>
              <a:t>THF)	Decorative </a:t>
            </a:r>
            <a:r>
              <a:rPr lang="en-US" sz="1500" dirty="0">
                <a:latin typeface="Arial" panose="020B0604020202020204" pitchFamily="34" charset="0"/>
                <a:cs typeface="Arial" panose="020B0604020202020204" pitchFamily="34" charset="0"/>
              </a:rPr>
              <a:t>Outdoor </a:t>
            </a:r>
            <a:r>
              <a:rPr lang="en-US" sz="1500" dirty="0" smtClean="0">
                <a:latin typeface="Arial" panose="020B0604020202020204" pitchFamily="34" charset="0"/>
                <a:cs typeface="Arial" panose="020B0604020202020204" pitchFamily="34" charset="0"/>
              </a:rPr>
              <a:t>Lantern (DOL</a:t>
            </a:r>
            <a:r>
              <a:rPr lang="en-US" sz="1500" dirty="0">
                <a:latin typeface="Arial" panose="020B0604020202020204" pitchFamily="34" charset="0"/>
                <a:cs typeface="Arial" panose="020B0604020202020204" pitchFamily="34" charset="0"/>
              </a:rPr>
              <a:t>)</a:t>
            </a: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Decorative Outdoor Mission		Decorative Outdoor Pocket 		Decorative Outdoor Coach</a:t>
            </a:r>
          </a:p>
          <a:p>
            <a:r>
              <a:rPr lang="en-US" sz="1500" dirty="0" smtClean="0">
                <a:latin typeface="Arial" panose="020B0604020202020204" pitchFamily="34" charset="0"/>
                <a:cs typeface="Arial" panose="020B0604020202020204" pitchFamily="34" charset="0"/>
              </a:rPr>
              <a:t>Lantern (DOF)			Lantern (DOW)			Lantern (DOA)</a:t>
            </a: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p:txBody>
      </p:sp>
      <p:sp>
        <p:nvSpPr>
          <p:cNvPr id="25" name="TextBox 24"/>
          <p:cNvSpPr txBox="1"/>
          <p:nvPr/>
        </p:nvSpPr>
        <p:spPr>
          <a:xfrm>
            <a:off x="3176587" y="576463"/>
            <a:ext cx="5895975"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Residential Products - LED</a:t>
            </a:r>
            <a:endParaRPr lang="en-US" sz="28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155371" y="4472026"/>
            <a:ext cx="1691655" cy="2104693"/>
          </a:xfrm>
          <a:prstGeom prst="rect">
            <a:avLst/>
          </a:prstGeom>
        </p:spPr>
      </p:pic>
      <p:pic>
        <p:nvPicPr>
          <p:cNvPr id="8" name="Picture 7"/>
          <p:cNvPicPr>
            <a:picLocks noChangeAspect="1"/>
          </p:cNvPicPr>
          <p:nvPr/>
        </p:nvPicPr>
        <p:blipFill>
          <a:blip r:embed="rId4"/>
          <a:stretch>
            <a:fillRect/>
          </a:stretch>
        </p:blipFill>
        <p:spPr>
          <a:xfrm>
            <a:off x="762001" y="1609381"/>
            <a:ext cx="1691655" cy="2110246"/>
          </a:xfrm>
          <a:prstGeom prst="rect">
            <a:avLst/>
          </a:prstGeom>
        </p:spPr>
      </p:pic>
      <p:pic>
        <p:nvPicPr>
          <p:cNvPr id="10" name="Picture 9"/>
          <p:cNvPicPr>
            <a:picLocks noChangeAspect="1"/>
          </p:cNvPicPr>
          <p:nvPr/>
        </p:nvPicPr>
        <p:blipFill>
          <a:blip r:embed="rId5"/>
          <a:stretch>
            <a:fillRect/>
          </a:stretch>
        </p:blipFill>
        <p:spPr>
          <a:xfrm>
            <a:off x="4444635" y="1609381"/>
            <a:ext cx="3223955" cy="2110246"/>
          </a:xfrm>
          <a:prstGeom prst="rect">
            <a:avLst/>
          </a:prstGeom>
        </p:spPr>
      </p:pic>
      <p:pic>
        <p:nvPicPr>
          <p:cNvPr id="11" name="Picture 10"/>
          <p:cNvPicPr>
            <a:picLocks noChangeAspect="1"/>
          </p:cNvPicPr>
          <p:nvPr/>
        </p:nvPicPr>
        <p:blipFill>
          <a:blip r:embed="rId6"/>
          <a:stretch>
            <a:fillRect/>
          </a:stretch>
        </p:blipFill>
        <p:spPr>
          <a:xfrm>
            <a:off x="8116343" y="1593865"/>
            <a:ext cx="1698217" cy="2114292"/>
          </a:xfrm>
          <a:prstGeom prst="rect">
            <a:avLst/>
          </a:prstGeom>
        </p:spPr>
      </p:pic>
      <p:pic>
        <p:nvPicPr>
          <p:cNvPr id="3" name="Picture 2"/>
          <p:cNvPicPr>
            <a:picLocks noChangeAspect="1"/>
          </p:cNvPicPr>
          <p:nvPr/>
        </p:nvPicPr>
        <p:blipFill>
          <a:blip r:embed="rId7"/>
          <a:stretch>
            <a:fillRect/>
          </a:stretch>
        </p:blipFill>
        <p:spPr>
          <a:xfrm>
            <a:off x="5882419" y="4472025"/>
            <a:ext cx="1565755" cy="2104693"/>
          </a:xfrm>
          <a:prstGeom prst="rect">
            <a:avLst/>
          </a:prstGeom>
        </p:spPr>
      </p:pic>
      <p:pic>
        <p:nvPicPr>
          <p:cNvPr id="4" name="Picture 3"/>
          <p:cNvPicPr>
            <a:picLocks noChangeAspect="1"/>
          </p:cNvPicPr>
          <p:nvPr/>
        </p:nvPicPr>
        <p:blipFill>
          <a:blip r:embed="rId8"/>
          <a:stretch>
            <a:fillRect/>
          </a:stretch>
        </p:blipFill>
        <p:spPr>
          <a:xfrm>
            <a:off x="9483567" y="4470613"/>
            <a:ext cx="1566806" cy="2106105"/>
          </a:xfrm>
          <a:prstGeom prst="rect">
            <a:avLst/>
          </a:prstGeom>
        </p:spPr>
      </p:pic>
    </p:spTree>
    <p:extLst>
      <p:ext uri="{BB962C8B-B14F-4D97-AF65-F5344CB8AC3E}">
        <p14:creationId xmlns:p14="http://schemas.microsoft.com/office/powerpoint/2010/main" val="10748269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321534"/>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695326" y="1238250"/>
            <a:ext cx="11191874" cy="6324808"/>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Twin Head Emergency Light (THE)	Fixed Optics Emergency Light (FOE)	LED Exit Sign (LXS)</a:t>
            </a:r>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000"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LED Combo Exit/Emergency	LED Aluminum Exit Sign (AXS)			Wet Location Exit &amp; Combo </a:t>
            </a:r>
          </a:p>
          <a:p>
            <a:r>
              <a:rPr lang="en-US" sz="1500" dirty="0" smtClean="0">
                <a:latin typeface="Arial" panose="020B0604020202020204" pitchFamily="34" charset="0"/>
                <a:cs typeface="Arial" panose="020B0604020202020204" pitchFamily="34" charset="0"/>
              </a:rPr>
              <a:t>Sign (LCXS)			  				Exit/Emergency Sign (WXS)</a:t>
            </a: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500"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Edge Lit LED </a:t>
            </a:r>
            <a:r>
              <a:rPr lang="en-US" sz="1500" dirty="0">
                <a:latin typeface="Arial" panose="020B0604020202020204" pitchFamily="34" charset="0"/>
                <a:cs typeface="Arial" panose="020B0604020202020204" pitchFamily="34" charset="0"/>
              </a:rPr>
              <a:t>Exit		</a:t>
            </a:r>
            <a:r>
              <a:rPr lang="en-US" sz="1500" dirty="0" smtClean="0">
                <a:latin typeface="Arial" panose="020B0604020202020204" pitchFamily="34" charset="0"/>
                <a:cs typeface="Arial" panose="020B0604020202020204" pitchFamily="34" charset="0"/>
              </a:rPr>
              <a:t>Recessed </a:t>
            </a:r>
            <a:r>
              <a:rPr lang="en-US" sz="1500" dirty="0">
                <a:latin typeface="Arial" panose="020B0604020202020204" pitchFamily="34" charset="0"/>
                <a:cs typeface="Arial" panose="020B0604020202020204" pitchFamily="34" charset="0"/>
              </a:rPr>
              <a:t>Edge Lit </a:t>
            </a:r>
            <a:r>
              <a:rPr lang="en-US" sz="1500" dirty="0" smtClean="0">
                <a:latin typeface="Arial" panose="020B0604020202020204" pitchFamily="34" charset="0"/>
                <a:cs typeface="Arial" panose="020B0604020202020204" pitchFamily="34" charset="0"/>
              </a:rPr>
              <a:t>LED Exit	Architectural LED 		Remote Heads (RH)</a:t>
            </a:r>
          </a:p>
          <a:p>
            <a:r>
              <a:rPr lang="en-US" sz="1500" dirty="0" smtClean="0">
                <a:latin typeface="Arial" panose="020B0604020202020204" pitchFamily="34" charset="0"/>
                <a:cs typeface="Arial" panose="020B0604020202020204" pitchFamily="34" charset="0"/>
              </a:rPr>
              <a:t>Sign (EXS)		Sign (REXS</a:t>
            </a:r>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AC/Emergency Light (AEL)	 </a:t>
            </a:r>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p:txBody>
      </p:sp>
      <p:sp>
        <p:nvSpPr>
          <p:cNvPr id="25" name="TextBox 24"/>
          <p:cNvSpPr txBox="1"/>
          <p:nvPr/>
        </p:nvSpPr>
        <p:spPr>
          <a:xfrm>
            <a:off x="3176587" y="576463"/>
            <a:ext cx="5895975"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LED Exit / Emergency</a:t>
            </a:r>
            <a:endParaRPr lang="en-US" sz="28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744583" y="1545191"/>
            <a:ext cx="2269918" cy="923100"/>
          </a:xfrm>
          <a:prstGeom prst="rect">
            <a:avLst/>
          </a:prstGeom>
        </p:spPr>
      </p:pic>
      <p:pic>
        <p:nvPicPr>
          <p:cNvPr id="12" name="Picture 11"/>
          <p:cNvPicPr>
            <a:picLocks noChangeAspect="1"/>
          </p:cNvPicPr>
          <p:nvPr/>
        </p:nvPicPr>
        <p:blipFill>
          <a:blip r:embed="rId4"/>
          <a:stretch>
            <a:fillRect/>
          </a:stretch>
        </p:blipFill>
        <p:spPr>
          <a:xfrm>
            <a:off x="751227" y="2453516"/>
            <a:ext cx="2262585" cy="829615"/>
          </a:xfrm>
          <a:prstGeom prst="rect">
            <a:avLst/>
          </a:prstGeom>
        </p:spPr>
      </p:pic>
      <p:pic>
        <p:nvPicPr>
          <p:cNvPr id="13" name="Picture 12"/>
          <p:cNvPicPr>
            <a:picLocks noChangeAspect="1"/>
          </p:cNvPicPr>
          <p:nvPr/>
        </p:nvPicPr>
        <p:blipFill>
          <a:blip r:embed="rId5"/>
          <a:stretch>
            <a:fillRect/>
          </a:stretch>
        </p:blipFill>
        <p:spPr>
          <a:xfrm>
            <a:off x="4464735" y="1545191"/>
            <a:ext cx="2250593" cy="1485392"/>
          </a:xfrm>
          <a:prstGeom prst="rect">
            <a:avLst/>
          </a:prstGeom>
        </p:spPr>
      </p:pic>
      <p:pic>
        <p:nvPicPr>
          <p:cNvPr id="14" name="Picture 13"/>
          <p:cNvPicPr>
            <a:picLocks noChangeAspect="1"/>
          </p:cNvPicPr>
          <p:nvPr/>
        </p:nvPicPr>
        <p:blipFill>
          <a:blip r:embed="rId6"/>
          <a:stretch>
            <a:fillRect/>
          </a:stretch>
        </p:blipFill>
        <p:spPr>
          <a:xfrm>
            <a:off x="8141205" y="1715589"/>
            <a:ext cx="871161" cy="818605"/>
          </a:xfrm>
          <a:prstGeom prst="rect">
            <a:avLst/>
          </a:prstGeom>
        </p:spPr>
      </p:pic>
      <p:pic>
        <p:nvPicPr>
          <p:cNvPr id="15" name="Picture 14"/>
          <p:cNvPicPr>
            <a:picLocks noChangeAspect="1"/>
          </p:cNvPicPr>
          <p:nvPr/>
        </p:nvPicPr>
        <p:blipFill>
          <a:blip r:embed="rId7"/>
          <a:stretch>
            <a:fillRect/>
          </a:stretch>
        </p:blipFill>
        <p:spPr>
          <a:xfrm>
            <a:off x="9112326" y="1710999"/>
            <a:ext cx="867691" cy="823195"/>
          </a:xfrm>
          <a:prstGeom prst="rect">
            <a:avLst/>
          </a:prstGeom>
        </p:spPr>
      </p:pic>
      <p:pic>
        <p:nvPicPr>
          <p:cNvPr id="16" name="Picture 15"/>
          <p:cNvPicPr>
            <a:picLocks noChangeAspect="1"/>
          </p:cNvPicPr>
          <p:nvPr/>
        </p:nvPicPr>
        <p:blipFill>
          <a:blip r:embed="rId8"/>
          <a:stretch>
            <a:fillRect/>
          </a:stretch>
        </p:blipFill>
        <p:spPr>
          <a:xfrm>
            <a:off x="8141205" y="2573934"/>
            <a:ext cx="871162" cy="789722"/>
          </a:xfrm>
          <a:prstGeom prst="rect">
            <a:avLst/>
          </a:prstGeom>
        </p:spPr>
      </p:pic>
      <p:pic>
        <p:nvPicPr>
          <p:cNvPr id="17" name="Picture 16"/>
          <p:cNvPicPr>
            <a:picLocks noChangeAspect="1"/>
          </p:cNvPicPr>
          <p:nvPr/>
        </p:nvPicPr>
        <p:blipFill>
          <a:blip r:embed="rId9"/>
          <a:stretch>
            <a:fillRect/>
          </a:stretch>
        </p:blipFill>
        <p:spPr>
          <a:xfrm>
            <a:off x="9112326" y="2561123"/>
            <a:ext cx="867691" cy="815344"/>
          </a:xfrm>
          <a:prstGeom prst="rect">
            <a:avLst/>
          </a:prstGeom>
        </p:spPr>
      </p:pic>
      <p:pic>
        <p:nvPicPr>
          <p:cNvPr id="18" name="Picture 17"/>
          <p:cNvPicPr>
            <a:picLocks noChangeAspect="1"/>
          </p:cNvPicPr>
          <p:nvPr/>
        </p:nvPicPr>
        <p:blipFill>
          <a:blip r:embed="rId10"/>
          <a:stretch>
            <a:fillRect/>
          </a:stretch>
        </p:blipFill>
        <p:spPr>
          <a:xfrm>
            <a:off x="791531" y="4092877"/>
            <a:ext cx="1543859" cy="717349"/>
          </a:xfrm>
          <a:prstGeom prst="rect">
            <a:avLst/>
          </a:prstGeom>
        </p:spPr>
      </p:pic>
      <p:pic>
        <p:nvPicPr>
          <p:cNvPr id="19" name="Picture 18"/>
          <p:cNvPicPr>
            <a:picLocks noChangeAspect="1"/>
          </p:cNvPicPr>
          <p:nvPr/>
        </p:nvPicPr>
        <p:blipFill>
          <a:blip r:embed="rId11"/>
          <a:stretch>
            <a:fillRect/>
          </a:stretch>
        </p:blipFill>
        <p:spPr>
          <a:xfrm>
            <a:off x="6500049" y="3850863"/>
            <a:ext cx="1123985" cy="693124"/>
          </a:xfrm>
          <a:prstGeom prst="rect">
            <a:avLst/>
          </a:prstGeom>
        </p:spPr>
      </p:pic>
      <p:pic>
        <p:nvPicPr>
          <p:cNvPr id="20" name="Picture 19"/>
          <p:cNvPicPr>
            <a:picLocks noChangeAspect="1"/>
          </p:cNvPicPr>
          <p:nvPr/>
        </p:nvPicPr>
        <p:blipFill>
          <a:blip r:embed="rId12"/>
          <a:stretch>
            <a:fillRect/>
          </a:stretch>
        </p:blipFill>
        <p:spPr>
          <a:xfrm>
            <a:off x="5483890" y="3850863"/>
            <a:ext cx="949484" cy="693124"/>
          </a:xfrm>
          <a:prstGeom prst="rect">
            <a:avLst/>
          </a:prstGeom>
        </p:spPr>
      </p:pic>
      <p:pic>
        <p:nvPicPr>
          <p:cNvPr id="21" name="Picture 20"/>
          <p:cNvPicPr>
            <a:picLocks noChangeAspect="1"/>
          </p:cNvPicPr>
          <p:nvPr/>
        </p:nvPicPr>
        <p:blipFill>
          <a:blip r:embed="rId13"/>
          <a:stretch>
            <a:fillRect/>
          </a:stretch>
        </p:blipFill>
        <p:spPr>
          <a:xfrm>
            <a:off x="4464735" y="3850863"/>
            <a:ext cx="949485" cy="693124"/>
          </a:xfrm>
          <a:prstGeom prst="rect">
            <a:avLst/>
          </a:prstGeom>
        </p:spPr>
      </p:pic>
      <p:pic>
        <p:nvPicPr>
          <p:cNvPr id="22" name="Picture 21"/>
          <p:cNvPicPr>
            <a:picLocks noChangeAspect="1"/>
          </p:cNvPicPr>
          <p:nvPr/>
        </p:nvPicPr>
        <p:blipFill>
          <a:blip r:embed="rId14"/>
          <a:stretch>
            <a:fillRect/>
          </a:stretch>
        </p:blipFill>
        <p:spPr>
          <a:xfrm>
            <a:off x="3499345" y="3850863"/>
            <a:ext cx="900161" cy="693124"/>
          </a:xfrm>
          <a:prstGeom prst="rect">
            <a:avLst/>
          </a:prstGeom>
        </p:spPr>
      </p:pic>
      <p:pic>
        <p:nvPicPr>
          <p:cNvPr id="23" name="Picture 22"/>
          <p:cNvPicPr>
            <a:picLocks noChangeAspect="1"/>
          </p:cNvPicPr>
          <p:nvPr/>
        </p:nvPicPr>
        <p:blipFill>
          <a:blip r:embed="rId15"/>
          <a:stretch>
            <a:fillRect/>
          </a:stretch>
        </p:blipFill>
        <p:spPr>
          <a:xfrm>
            <a:off x="789613" y="5457946"/>
            <a:ext cx="1085420" cy="900899"/>
          </a:xfrm>
          <a:prstGeom prst="rect">
            <a:avLst/>
          </a:prstGeom>
        </p:spPr>
      </p:pic>
      <p:pic>
        <p:nvPicPr>
          <p:cNvPr id="24" name="Picture 23"/>
          <p:cNvPicPr>
            <a:picLocks noChangeAspect="1"/>
          </p:cNvPicPr>
          <p:nvPr/>
        </p:nvPicPr>
        <p:blipFill>
          <a:blip r:embed="rId16"/>
          <a:stretch>
            <a:fillRect/>
          </a:stretch>
        </p:blipFill>
        <p:spPr>
          <a:xfrm>
            <a:off x="8102925" y="4023194"/>
            <a:ext cx="631772" cy="704578"/>
          </a:xfrm>
          <a:prstGeom prst="rect">
            <a:avLst/>
          </a:prstGeom>
        </p:spPr>
      </p:pic>
      <p:pic>
        <p:nvPicPr>
          <p:cNvPr id="26" name="Picture 25"/>
          <p:cNvPicPr>
            <a:picLocks noChangeAspect="1"/>
          </p:cNvPicPr>
          <p:nvPr/>
        </p:nvPicPr>
        <p:blipFill>
          <a:blip r:embed="rId17"/>
          <a:stretch>
            <a:fillRect/>
          </a:stretch>
        </p:blipFill>
        <p:spPr>
          <a:xfrm>
            <a:off x="8774944" y="4018015"/>
            <a:ext cx="636131" cy="709757"/>
          </a:xfrm>
          <a:prstGeom prst="rect">
            <a:avLst/>
          </a:prstGeom>
        </p:spPr>
      </p:pic>
      <p:pic>
        <p:nvPicPr>
          <p:cNvPr id="27" name="Picture 26"/>
          <p:cNvPicPr>
            <a:picLocks noChangeAspect="1"/>
          </p:cNvPicPr>
          <p:nvPr/>
        </p:nvPicPr>
        <p:blipFill>
          <a:blip r:embed="rId18"/>
          <a:stretch>
            <a:fillRect/>
          </a:stretch>
        </p:blipFill>
        <p:spPr>
          <a:xfrm>
            <a:off x="9460332" y="4018014"/>
            <a:ext cx="518839" cy="710739"/>
          </a:xfrm>
          <a:prstGeom prst="rect">
            <a:avLst/>
          </a:prstGeom>
        </p:spPr>
      </p:pic>
      <p:pic>
        <p:nvPicPr>
          <p:cNvPr id="28" name="Picture 27"/>
          <p:cNvPicPr>
            <a:picLocks noChangeAspect="1"/>
          </p:cNvPicPr>
          <p:nvPr/>
        </p:nvPicPr>
        <p:blipFill>
          <a:blip r:embed="rId19"/>
          <a:stretch>
            <a:fillRect/>
          </a:stretch>
        </p:blipFill>
        <p:spPr>
          <a:xfrm>
            <a:off x="10022131" y="4018014"/>
            <a:ext cx="518123" cy="709757"/>
          </a:xfrm>
          <a:prstGeom prst="rect">
            <a:avLst/>
          </a:prstGeom>
        </p:spPr>
      </p:pic>
      <p:pic>
        <p:nvPicPr>
          <p:cNvPr id="29" name="Picture 28"/>
          <p:cNvPicPr>
            <a:picLocks noChangeAspect="1"/>
          </p:cNvPicPr>
          <p:nvPr/>
        </p:nvPicPr>
        <p:blipFill>
          <a:blip r:embed="rId20"/>
          <a:stretch>
            <a:fillRect/>
          </a:stretch>
        </p:blipFill>
        <p:spPr>
          <a:xfrm>
            <a:off x="3356636" y="5466000"/>
            <a:ext cx="1345997" cy="892845"/>
          </a:xfrm>
          <a:prstGeom prst="rect">
            <a:avLst/>
          </a:prstGeom>
        </p:spPr>
      </p:pic>
      <p:pic>
        <p:nvPicPr>
          <p:cNvPr id="30" name="Picture 29"/>
          <p:cNvPicPr>
            <a:picLocks noChangeAspect="1"/>
          </p:cNvPicPr>
          <p:nvPr/>
        </p:nvPicPr>
        <p:blipFill>
          <a:blip r:embed="rId21"/>
          <a:stretch>
            <a:fillRect/>
          </a:stretch>
        </p:blipFill>
        <p:spPr>
          <a:xfrm>
            <a:off x="4760591" y="5457946"/>
            <a:ext cx="1264164" cy="900899"/>
          </a:xfrm>
          <a:prstGeom prst="rect">
            <a:avLst/>
          </a:prstGeom>
        </p:spPr>
      </p:pic>
      <p:pic>
        <p:nvPicPr>
          <p:cNvPr id="2" name="Picture 1"/>
          <p:cNvPicPr>
            <a:picLocks noChangeAspect="1"/>
          </p:cNvPicPr>
          <p:nvPr/>
        </p:nvPicPr>
        <p:blipFill>
          <a:blip r:embed="rId22"/>
          <a:stretch>
            <a:fillRect/>
          </a:stretch>
        </p:blipFill>
        <p:spPr>
          <a:xfrm rot="16200000">
            <a:off x="6974358" y="5285515"/>
            <a:ext cx="855451" cy="1216422"/>
          </a:xfrm>
          <a:prstGeom prst="rect">
            <a:avLst/>
          </a:prstGeom>
        </p:spPr>
      </p:pic>
      <p:pic>
        <p:nvPicPr>
          <p:cNvPr id="3" name="Picture 2"/>
          <p:cNvPicPr>
            <a:picLocks noChangeAspect="1"/>
          </p:cNvPicPr>
          <p:nvPr/>
        </p:nvPicPr>
        <p:blipFill>
          <a:blip r:embed="rId23"/>
          <a:stretch>
            <a:fillRect/>
          </a:stretch>
        </p:blipFill>
        <p:spPr>
          <a:xfrm>
            <a:off x="8896371" y="5457946"/>
            <a:ext cx="1838130" cy="862477"/>
          </a:xfrm>
          <a:prstGeom prst="rect">
            <a:avLst/>
          </a:prstGeom>
        </p:spPr>
      </p:pic>
    </p:spTree>
    <p:extLst>
      <p:ext uri="{BB962C8B-B14F-4D97-AF65-F5344CB8AC3E}">
        <p14:creationId xmlns:p14="http://schemas.microsoft.com/office/powerpoint/2010/main" val="32234248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321534"/>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695326" y="1238250"/>
            <a:ext cx="11191874" cy="4939814"/>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LED Ready Highbay (PHB)		    LED Ready Vapor Tight Strip (VTS)		LED Ready Channel Strip (SCS)</a:t>
            </a: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LED </a:t>
            </a:r>
            <a:r>
              <a:rPr lang="en-US" sz="1500" dirty="0">
                <a:latin typeface="Arial" panose="020B0604020202020204" pitchFamily="34" charset="0"/>
                <a:cs typeface="Arial" panose="020B0604020202020204" pitchFamily="34" charset="0"/>
              </a:rPr>
              <a:t>Ready </a:t>
            </a:r>
            <a:r>
              <a:rPr lang="en-US" sz="1500" dirty="0" smtClean="0">
                <a:latin typeface="Arial" panose="020B0604020202020204" pitchFamily="34" charset="0"/>
                <a:cs typeface="Arial" panose="020B0604020202020204" pitchFamily="34" charset="0"/>
              </a:rPr>
              <a:t>Surface Premium Wrap (SPW)</a:t>
            </a:r>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    LED </a:t>
            </a:r>
            <a:r>
              <a:rPr lang="en-US" sz="1500" dirty="0">
                <a:latin typeface="Arial" panose="020B0604020202020204" pitchFamily="34" charset="0"/>
                <a:cs typeface="Arial" panose="020B0604020202020204" pitchFamily="34" charset="0"/>
              </a:rPr>
              <a:t>Ready </a:t>
            </a:r>
            <a:r>
              <a:rPr lang="en-US" sz="1500" dirty="0" smtClean="0">
                <a:latin typeface="Arial" panose="020B0604020202020204" pitchFamily="34" charset="0"/>
                <a:cs typeface="Arial" panose="020B0604020202020204" pitchFamily="34" charset="0"/>
              </a:rPr>
              <a:t>Surface Economy Wrap (SEW)</a:t>
            </a:r>
            <a:r>
              <a:rPr lang="en-US" sz="1500" dirty="0">
                <a:latin typeface="Arial" panose="020B0604020202020204" pitchFamily="34" charset="0"/>
                <a:cs typeface="Arial" panose="020B0604020202020204" pitchFamily="34" charset="0"/>
              </a:rPr>
              <a:t>	</a:t>
            </a:r>
          </a:p>
          <a:p>
            <a:endParaRPr lang="en-US" sz="1500"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 </a:t>
            </a: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p:txBody>
      </p:sp>
      <p:sp>
        <p:nvSpPr>
          <p:cNvPr id="25" name="TextBox 24"/>
          <p:cNvSpPr txBox="1"/>
          <p:nvPr/>
        </p:nvSpPr>
        <p:spPr>
          <a:xfrm>
            <a:off x="3176587" y="576463"/>
            <a:ext cx="5895975"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LED Ready Products</a:t>
            </a:r>
            <a:endParaRPr lang="en-US" sz="28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rot="16200000">
            <a:off x="1259441" y="1098318"/>
            <a:ext cx="2081692" cy="3076575"/>
          </a:xfrm>
          <a:prstGeom prst="rect">
            <a:avLst/>
          </a:prstGeom>
        </p:spPr>
      </p:pic>
      <p:pic>
        <p:nvPicPr>
          <p:cNvPr id="8" name="Picture 7"/>
          <p:cNvPicPr>
            <a:picLocks noChangeAspect="1"/>
          </p:cNvPicPr>
          <p:nvPr/>
        </p:nvPicPr>
        <p:blipFill>
          <a:blip r:embed="rId4"/>
          <a:stretch>
            <a:fillRect/>
          </a:stretch>
        </p:blipFill>
        <p:spPr>
          <a:xfrm>
            <a:off x="4670532" y="1595758"/>
            <a:ext cx="3251548" cy="2081693"/>
          </a:xfrm>
          <a:prstGeom prst="rect">
            <a:avLst/>
          </a:prstGeom>
        </p:spPr>
      </p:pic>
      <p:pic>
        <p:nvPicPr>
          <p:cNvPr id="10" name="Picture 9" descr="\\globaluxserver\FolderRedirects\Application Files\Customer Service Files\Product Info\SCS\Product Photos &amp; Applications\Double Strip.gif"/>
          <p:cNvPicPr/>
          <p:nvPr/>
        </p:nvPicPr>
        <p:blipFill>
          <a:blip r:embed="rId5">
            <a:extLst>
              <a:ext uri="{28A0092B-C50C-407E-A947-70E740481C1C}">
                <a14:useLocalDpi xmlns:a14="http://schemas.microsoft.com/office/drawing/2010/main" val="0"/>
              </a:ext>
            </a:extLst>
          </a:blip>
          <a:srcRect/>
          <a:stretch>
            <a:fillRect/>
          </a:stretch>
        </p:blipFill>
        <p:spPr bwMode="auto">
          <a:xfrm>
            <a:off x="8924093" y="2067486"/>
            <a:ext cx="2819400" cy="1609965"/>
          </a:xfrm>
          <a:prstGeom prst="rect">
            <a:avLst/>
          </a:prstGeom>
          <a:noFill/>
          <a:ln>
            <a:noFill/>
          </a:ln>
        </p:spPr>
      </p:pic>
      <p:pic>
        <p:nvPicPr>
          <p:cNvPr id="11" name="Picture 10" descr="\\globaluxserver\FolderRedirects\Application Files\Customer Service Files\Product Info\SCS\Product Photos &amp; Applications\Single 8' Strip SL-96112.gif"/>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8927182" y="1498073"/>
            <a:ext cx="3178999" cy="1328381"/>
          </a:xfrm>
          <a:prstGeom prst="rect">
            <a:avLst/>
          </a:prstGeom>
          <a:noFill/>
          <a:ln>
            <a:noFill/>
          </a:ln>
        </p:spPr>
      </p:pic>
      <p:pic>
        <p:nvPicPr>
          <p:cNvPr id="12" name="Picture 11"/>
          <p:cNvPicPr>
            <a:picLocks noChangeAspect="1"/>
          </p:cNvPicPr>
          <p:nvPr/>
        </p:nvPicPr>
        <p:blipFill>
          <a:blip r:embed="rId7"/>
          <a:stretch>
            <a:fillRect/>
          </a:stretch>
        </p:blipFill>
        <p:spPr>
          <a:xfrm>
            <a:off x="761999" y="4433744"/>
            <a:ext cx="3335430" cy="1384663"/>
          </a:xfrm>
          <a:prstGeom prst="rect">
            <a:avLst/>
          </a:prstGeom>
        </p:spPr>
      </p:pic>
      <p:pic>
        <p:nvPicPr>
          <p:cNvPr id="4" name="Picture 3"/>
          <p:cNvPicPr>
            <a:picLocks noChangeAspect="1"/>
          </p:cNvPicPr>
          <p:nvPr/>
        </p:nvPicPr>
        <p:blipFill>
          <a:blip r:embed="rId8"/>
          <a:stretch>
            <a:fillRect/>
          </a:stretch>
        </p:blipFill>
        <p:spPr>
          <a:xfrm>
            <a:off x="4670532" y="4433744"/>
            <a:ext cx="3240112" cy="1384663"/>
          </a:xfrm>
          <a:prstGeom prst="rect">
            <a:avLst/>
          </a:prstGeom>
        </p:spPr>
      </p:pic>
    </p:spTree>
    <p:extLst>
      <p:ext uri="{BB962C8B-B14F-4D97-AF65-F5344CB8AC3E}">
        <p14:creationId xmlns:p14="http://schemas.microsoft.com/office/powerpoint/2010/main" val="1602128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321534"/>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695325" y="1025822"/>
            <a:ext cx="11367365" cy="3862596"/>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Premium High Bay (PHB) 	Vapor Tight High Bay (VTHB)	Standard Channel Strips (SCS</a:t>
            </a:r>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 Vapor </a:t>
            </a:r>
            <a:r>
              <a:rPr lang="en-US" sz="1500" dirty="0">
                <a:latin typeface="Arial" panose="020B0604020202020204" pitchFamily="34" charset="0"/>
                <a:cs typeface="Arial" panose="020B0604020202020204" pitchFamily="34" charset="0"/>
              </a:rPr>
              <a:t>Tight Strip (VTS)</a:t>
            </a:r>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Surface </a:t>
            </a:r>
            <a:r>
              <a:rPr lang="en-US" sz="1500" dirty="0">
                <a:latin typeface="Arial" panose="020B0604020202020204" pitchFamily="34" charset="0"/>
                <a:cs typeface="Arial" panose="020B0604020202020204" pitchFamily="34" charset="0"/>
              </a:rPr>
              <a:t>Economy Wrap (SEW)	</a:t>
            </a:r>
            <a:r>
              <a:rPr lang="en-US" sz="1500" dirty="0" smtClean="0">
                <a:latin typeface="Arial" panose="020B0604020202020204" pitchFamily="34" charset="0"/>
                <a:cs typeface="Arial" panose="020B0604020202020204" pitchFamily="34" charset="0"/>
              </a:rPr>
              <a:t>Surface </a:t>
            </a:r>
            <a:r>
              <a:rPr lang="en-US" sz="1500" dirty="0">
                <a:latin typeface="Arial" panose="020B0604020202020204" pitchFamily="34" charset="0"/>
                <a:cs typeface="Arial" panose="020B0604020202020204" pitchFamily="34" charset="0"/>
              </a:rPr>
              <a:t>Premium Wrap (SPW</a:t>
            </a:r>
            <a:r>
              <a:rPr lang="en-US" sz="1500" dirty="0" smtClean="0">
                <a:latin typeface="Arial" panose="020B0604020202020204" pitchFamily="34" charset="0"/>
                <a:cs typeface="Arial" panose="020B0604020202020204" pitchFamily="34" charset="0"/>
              </a:rPr>
              <a:t>)	Surface </a:t>
            </a:r>
            <a:r>
              <a:rPr lang="en-US" sz="1500" dirty="0">
                <a:latin typeface="Arial" panose="020B0604020202020204" pitchFamily="34" charset="0"/>
                <a:cs typeface="Arial" panose="020B0604020202020204" pitchFamily="34" charset="0"/>
              </a:rPr>
              <a:t>Mounted Puff (SMP</a:t>
            </a:r>
            <a:r>
              <a:rPr lang="en-US" sz="1500" dirty="0" smtClean="0">
                <a:latin typeface="Arial" panose="020B0604020202020204" pitchFamily="34" charset="0"/>
                <a:cs typeface="Arial" panose="020B0604020202020204" pitchFamily="34" charset="0"/>
              </a:rPr>
              <a:t>)	  Recessed </a:t>
            </a:r>
            <a:r>
              <a:rPr lang="en-US" sz="1500" dirty="0">
                <a:latin typeface="Arial" panose="020B0604020202020204" pitchFamily="34" charset="0"/>
                <a:cs typeface="Arial" panose="020B0604020202020204" pitchFamily="34" charset="0"/>
              </a:rPr>
              <a:t>Center </a:t>
            </a:r>
            <a:r>
              <a:rPr lang="en-US" sz="1500" dirty="0" smtClean="0">
                <a:latin typeface="Arial" panose="020B0604020202020204" pitchFamily="34" charset="0"/>
                <a:cs typeface="Arial" panose="020B0604020202020204" pitchFamily="34" charset="0"/>
              </a:rPr>
              <a:t>Direct Indirect 											        (</a:t>
            </a:r>
            <a:r>
              <a:rPr lang="en-US" sz="1500" dirty="0">
                <a:latin typeface="Arial" panose="020B0604020202020204" pitchFamily="34" charset="0"/>
                <a:cs typeface="Arial" panose="020B0604020202020204" pitchFamily="34" charset="0"/>
              </a:rPr>
              <a:t>RCD</a:t>
            </a:r>
            <a:r>
              <a:rPr lang="en-US" sz="1500" dirty="0" smtClean="0">
                <a:latin typeface="Arial" panose="020B0604020202020204" pitchFamily="34" charset="0"/>
                <a:cs typeface="Arial" panose="020B0604020202020204" pitchFamily="34" charset="0"/>
              </a:rPr>
              <a:t>)</a:t>
            </a: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stretch>
            <a:fillRect/>
          </a:stretch>
        </p:blipFill>
        <p:spPr>
          <a:xfrm rot="16200000">
            <a:off x="1054905" y="1055564"/>
            <a:ext cx="1206120" cy="1782549"/>
          </a:xfrm>
          <a:prstGeom prst="rect">
            <a:avLst/>
          </a:prstGeom>
        </p:spPr>
      </p:pic>
      <p:pic>
        <p:nvPicPr>
          <p:cNvPr id="16" name="Picture 15"/>
          <p:cNvPicPr>
            <a:picLocks noChangeAspect="1"/>
          </p:cNvPicPr>
          <p:nvPr/>
        </p:nvPicPr>
        <p:blipFill>
          <a:blip r:embed="rId4"/>
          <a:stretch>
            <a:fillRect/>
          </a:stretch>
        </p:blipFill>
        <p:spPr>
          <a:xfrm>
            <a:off x="3487163" y="1339094"/>
            <a:ext cx="1799966" cy="1210805"/>
          </a:xfrm>
          <a:prstGeom prst="rect">
            <a:avLst/>
          </a:prstGeom>
        </p:spPr>
      </p:pic>
      <p:pic>
        <p:nvPicPr>
          <p:cNvPr id="19" name="Picture 18" descr="\\globaluxserver\FolderRedirects\Application Files\Customer Service Files\Product Info\SCS\Product Photos &amp; Applications\Double Strip.gif"/>
          <p:cNvPicPr/>
          <p:nvPr/>
        </p:nvPicPr>
        <p:blipFill>
          <a:blip r:embed="rId5">
            <a:extLst>
              <a:ext uri="{28A0092B-C50C-407E-A947-70E740481C1C}">
                <a14:useLocalDpi xmlns:a14="http://schemas.microsoft.com/office/drawing/2010/main" val="0"/>
              </a:ext>
            </a:extLst>
          </a:blip>
          <a:srcRect/>
          <a:stretch>
            <a:fillRect/>
          </a:stretch>
        </p:blipFill>
        <p:spPr bwMode="auto">
          <a:xfrm>
            <a:off x="6286263" y="1727209"/>
            <a:ext cx="2201955" cy="1004400"/>
          </a:xfrm>
          <a:prstGeom prst="rect">
            <a:avLst/>
          </a:prstGeom>
          <a:noFill/>
          <a:ln>
            <a:noFill/>
          </a:ln>
        </p:spPr>
      </p:pic>
      <p:pic>
        <p:nvPicPr>
          <p:cNvPr id="20" name="Picture 19" descr="\\globaluxserver\FolderRedirects\Application Files\Customer Service Files\Product Info\SCS\Product Photos &amp; Applications\Single 8' Strip SL-96112.gif"/>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6346479" y="1339094"/>
            <a:ext cx="2317159" cy="1079216"/>
          </a:xfrm>
          <a:prstGeom prst="rect">
            <a:avLst/>
          </a:prstGeom>
          <a:noFill/>
          <a:ln>
            <a:noFill/>
          </a:ln>
        </p:spPr>
      </p:pic>
      <p:pic>
        <p:nvPicPr>
          <p:cNvPr id="17" name="Picture 16"/>
          <p:cNvPicPr>
            <a:picLocks noChangeAspect="1"/>
          </p:cNvPicPr>
          <p:nvPr/>
        </p:nvPicPr>
        <p:blipFill>
          <a:blip r:embed="rId7"/>
          <a:stretch>
            <a:fillRect/>
          </a:stretch>
        </p:blipFill>
        <p:spPr>
          <a:xfrm>
            <a:off x="9200821" y="1339094"/>
            <a:ext cx="1891246" cy="1210805"/>
          </a:xfrm>
          <a:prstGeom prst="rect">
            <a:avLst/>
          </a:prstGeom>
        </p:spPr>
      </p:pic>
      <p:sp>
        <p:nvSpPr>
          <p:cNvPr id="13" name="TextBox 12"/>
          <p:cNvSpPr txBox="1"/>
          <p:nvPr/>
        </p:nvSpPr>
        <p:spPr>
          <a:xfrm>
            <a:off x="3176587" y="562958"/>
            <a:ext cx="5895975"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Industrial Products - Fluorescent</a:t>
            </a:r>
            <a:endParaRPr lang="en-US" sz="2800" b="1" dirty="0">
              <a:latin typeface="Arial" panose="020B0604020202020204" pitchFamily="34" charset="0"/>
              <a:cs typeface="Arial" panose="020B0604020202020204" pitchFamily="34" charset="0"/>
            </a:endParaRPr>
          </a:p>
        </p:txBody>
      </p:sp>
      <p:sp>
        <p:nvSpPr>
          <p:cNvPr id="11" name="TextBox 10"/>
          <p:cNvSpPr txBox="1"/>
          <p:nvPr/>
        </p:nvSpPr>
        <p:spPr>
          <a:xfrm>
            <a:off x="2909455" y="2664259"/>
            <a:ext cx="640080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Commercial Products - Fluorescent</a:t>
            </a:r>
            <a:endParaRPr lang="en-US" sz="2800" b="1"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8"/>
          <a:stretch>
            <a:fillRect/>
          </a:stretch>
        </p:blipFill>
        <p:spPr>
          <a:xfrm>
            <a:off x="765829" y="3474454"/>
            <a:ext cx="2143626" cy="1231232"/>
          </a:xfrm>
          <a:prstGeom prst="rect">
            <a:avLst/>
          </a:prstGeom>
        </p:spPr>
      </p:pic>
      <p:pic>
        <p:nvPicPr>
          <p:cNvPr id="14" name="Picture 13"/>
          <p:cNvPicPr>
            <a:picLocks noChangeAspect="1"/>
          </p:cNvPicPr>
          <p:nvPr/>
        </p:nvPicPr>
        <p:blipFill>
          <a:blip r:embed="rId9"/>
          <a:stretch>
            <a:fillRect/>
          </a:stretch>
        </p:blipFill>
        <p:spPr>
          <a:xfrm>
            <a:off x="3487163" y="3478825"/>
            <a:ext cx="2247203" cy="1226861"/>
          </a:xfrm>
          <a:prstGeom prst="rect">
            <a:avLst/>
          </a:prstGeom>
        </p:spPr>
      </p:pic>
      <p:pic>
        <p:nvPicPr>
          <p:cNvPr id="18" name="Picture 17"/>
          <p:cNvPicPr>
            <a:picLocks noChangeAspect="1"/>
          </p:cNvPicPr>
          <p:nvPr/>
        </p:nvPicPr>
        <p:blipFill>
          <a:blip r:embed="rId10"/>
          <a:stretch>
            <a:fillRect/>
          </a:stretch>
        </p:blipFill>
        <p:spPr>
          <a:xfrm>
            <a:off x="6286263" y="3474454"/>
            <a:ext cx="2362661" cy="1231232"/>
          </a:xfrm>
          <a:prstGeom prst="rect">
            <a:avLst/>
          </a:prstGeom>
        </p:spPr>
      </p:pic>
      <p:pic>
        <p:nvPicPr>
          <p:cNvPr id="21" name="Picture 20"/>
          <p:cNvPicPr>
            <a:picLocks noChangeAspect="1"/>
          </p:cNvPicPr>
          <p:nvPr/>
        </p:nvPicPr>
        <p:blipFill>
          <a:blip r:embed="rId11"/>
          <a:stretch>
            <a:fillRect/>
          </a:stretch>
        </p:blipFill>
        <p:spPr>
          <a:xfrm>
            <a:off x="9200821" y="3478463"/>
            <a:ext cx="1870225" cy="1227223"/>
          </a:xfrm>
          <a:prstGeom prst="rect">
            <a:avLst/>
          </a:prstGeom>
        </p:spPr>
      </p:pic>
      <p:sp>
        <p:nvSpPr>
          <p:cNvPr id="22" name="TextBox 21"/>
          <p:cNvSpPr txBox="1"/>
          <p:nvPr/>
        </p:nvSpPr>
        <p:spPr>
          <a:xfrm>
            <a:off x="3108961" y="4751301"/>
            <a:ext cx="6069874"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Residential Products - Fluorescent</a:t>
            </a:r>
            <a:endParaRPr lang="en-US" sz="2800" b="1" dirty="0">
              <a:latin typeface="Arial" panose="020B0604020202020204" pitchFamily="34" charset="0"/>
              <a:cs typeface="Arial" panose="020B0604020202020204" pitchFamily="34" charset="0"/>
            </a:endParaRPr>
          </a:p>
        </p:txBody>
      </p:sp>
      <p:sp>
        <p:nvSpPr>
          <p:cNvPr id="23" name="TextBox 22"/>
          <p:cNvSpPr txBox="1"/>
          <p:nvPr/>
        </p:nvSpPr>
        <p:spPr>
          <a:xfrm>
            <a:off x="695326" y="5154474"/>
            <a:ext cx="11191874" cy="323165"/>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Thinline T5 Undercabinet (UC5)		Extruded Vanity Light (EVL)		Wall Bracket / Stairwell Luminaire (WLV)</a:t>
            </a:r>
          </a:p>
        </p:txBody>
      </p:sp>
      <p:pic>
        <p:nvPicPr>
          <p:cNvPr id="24" name="Picture 23"/>
          <p:cNvPicPr>
            <a:picLocks noChangeAspect="1"/>
          </p:cNvPicPr>
          <p:nvPr/>
        </p:nvPicPr>
        <p:blipFill>
          <a:blip r:embed="rId12"/>
          <a:stretch>
            <a:fillRect/>
          </a:stretch>
        </p:blipFill>
        <p:spPr>
          <a:xfrm>
            <a:off x="762001" y="5477639"/>
            <a:ext cx="2147454" cy="938855"/>
          </a:xfrm>
          <a:prstGeom prst="rect">
            <a:avLst/>
          </a:prstGeom>
        </p:spPr>
      </p:pic>
      <p:pic>
        <p:nvPicPr>
          <p:cNvPr id="25" name="Picture 24"/>
          <p:cNvPicPr>
            <a:picLocks noChangeAspect="1"/>
          </p:cNvPicPr>
          <p:nvPr/>
        </p:nvPicPr>
        <p:blipFill>
          <a:blip r:embed="rId13"/>
          <a:stretch>
            <a:fillRect/>
          </a:stretch>
        </p:blipFill>
        <p:spPr>
          <a:xfrm rot="10800000">
            <a:off x="4482371" y="5479578"/>
            <a:ext cx="2219569" cy="936916"/>
          </a:xfrm>
          <a:prstGeom prst="rect">
            <a:avLst/>
          </a:prstGeom>
        </p:spPr>
      </p:pic>
      <p:pic>
        <p:nvPicPr>
          <p:cNvPr id="26" name="Picture 25"/>
          <p:cNvPicPr/>
          <p:nvPr/>
        </p:nvPicPr>
        <p:blipFill>
          <a:blip r:embed="rId14">
            <a:extLst>
              <a:ext uri="{28A0092B-C50C-407E-A947-70E740481C1C}">
                <a14:useLocalDpi xmlns:a14="http://schemas.microsoft.com/office/drawing/2010/main" val="0"/>
              </a:ext>
            </a:extLst>
          </a:blip>
          <a:srcRect/>
          <a:stretch>
            <a:fillRect/>
          </a:stretch>
        </p:blipFill>
        <p:spPr bwMode="auto">
          <a:xfrm rot="10800000">
            <a:off x="8133454" y="5485095"/>
            <a:ext cx="3088727" cy="914751"/>
          </a:xfrm>
          <a:prstGeom prst="rect">
            <a:avLst/>
          </a:prstGeom>
          <a:noFill/>
          <a:ln>
            <a:noFill/>
          </a:ln>
        </p:spPr>
      </p:pic>
    </p:spTree>
    <p:extLst>
      <p:ext uri="{BB962C8B-B14F-4D97-AF65-F5344CB8AC3E}">
        <p14:creationId xmlns:p14="http://schemas.microsoft.com/office/powerpoint/2010/main" val="3756626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321534"/>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762001" y="1026763"/>
            <a:ext cx="11091745" cy="5632311"/>
          </a:xfrm>
          <a:prstGeom prst="rect">
            <a:avLst/>
          </a:prstGeom>
          <a:noFill/>
        </p:spPr>
        <p:txBody>
          <a:bodyPr wrap="square" rtlCol="0">
            <a:spAutoFit/>
          </a:bodyPr>
          <a:lstStyle/>
          <a:p>
            <a:r>
              <a:rPr lang="en-US" sz="1500" dirty="0" smtClean="0">
                <a:effectLst/>
                <a:latin typeface="Arial" panose="020B0604020202020204" pitchFamily="34" charset="0"/>
                <a:cs typeface="Arial" panose="020B0604020202020204" pitchFamily="34" charset="0"/>
              </a:rPr>
              <a:t>GlobaLux Lighting LLC, headquartered in Ontario, CA, is a Southern California based supplier of a broad range of residential, commercial, and industrial lighting products, offered in LED and Fluorescent.</a:t>
            </a:r>
          </a:p>
          <a:p>
            <a:endParaRPr lang="en-US" sz="1500" dirty="0">
              <a:latin typeface="Arial" panose="020B0604020202020204" pitchFamily="34" charset="0"/>
              <a:cs typeface="Arial" panose="020B0604020202020204" pitchFamily="34" charset="0"/>
            </a:endParaRPr>
          </a:p>
          <a:p>
            <a:r>
              <a:rPr lang="en-US" sz="1500" dirty="0" smtClean="0">
                <a:effectLst/>
                <a:latin typeface="Arial" panose="020B0604020202020204" pitchFamily="34" charset="0"/>
                <a:cs typeface="Arial" panose="020B0604020202020204" pitchFamily="34" charset="0"/>
              </a:rPr>
              <a:t>The GlobaLux Lighting LLC group has </a:t>
            </a:r>
            <a:r>
              <a:rPr lang="en-US" sz="1500" dirty="0" smtClean="0">
                <a:latin typeface="Arial" panose="020B0604020202020204" pitchFamily="34" charset="0"/>
                <a:cs typeface="Arial" panose="020B0604020202020204" pitchFamily="34" charset="0"/>
              </a:rPr>
              <a:t>over 40 years of experience in manufacturing and supplying lighting products, and was formally established as </a:t>
            </a:r>
            <a:r>
              <a:rPr lang="en-US" sz="1500" dirty="0">
                <a:latin typeface="Arial" panose="020B0604020202020204" pitchFamily="34" charset="0"/>
                <a:cs typeface="Arial" panose="020B0604020202020204" pitchFamily="34" charset="0"/>
              </a:rPr>
              <a:t>an independent and privately-owned </a:t>
            </a:r>
            <a:r>
              <a:rPr lang="en-US" sz="1500" dirty="0" smtClean="0">
                <a:latin typeface="Arial" panose="020B0604020202020204" pitchFamily="34" charset="0"/>
                <a:cs typeface="Arial" panose="020B0604020202020204" pitchFamily="34" charset="0"/>
              </a:rPr>
              <a:t>company brand in 2011.</a:t>
            </a:r>
          </a:p>
          <a:p>
            <a:endParaRPr lang="en-US" sz="1500" dirty="0">
              <a:effectLst/>
              <a:latin typeface="Arial" panose="020B0604020202020204" pitchFamily="34" charset="0"/>
              <a:cs typeface="Arial" panose="020B0604020202020204" pitchFamily="34" charset="0"/>
            </a:endParaRPr>
          </a:p>
          <a:p>
            <a:r>
              <a:rPr lang="en-US" sz="1500" dirty="0" smtClean="0">
                <a:effectLst/>
                <a:latin typeface="Arial" panose="020B0604020202020204" pitchFamily="34" charset="0"/>
                <a:cs typeface="Arial" panose="020B0604020202020204" pitchFamily="34" charset="0"/>
              </a:rPr>
              <a:t>GlobaLux lighting products include a comprehensive assortment of LED Bi-Level “Smart Lighting” Luminaires, LED and Fluorescent lighting fixtures, Decorative LED Kitchen &amp; Bath fixtures, Outdoor Wall Packs, Decorative Outdoor Lanterns, Emergency Lighting, Exit Signs, and various lighting accessories.  </a:t>
            </a:r>
          </a:p>
          <a:p>
            <a:endParaRPr lang="en-US" sz="1500"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GlobaLux offers lighting </a:t>
            </a:r>
            <a:r>
              <a:rPr lang="en-US" sz="1500" dirty="0" smtClean="0">
                <a:effectLst/>
                <a:latin typeface="Arial" panose="020B0604020202020204" pitchFamily="34" charset="0"/>
                <a:cs typeface="Arial" panose="020B0604020202020204" pitchFamily="34" charset="0"/>
              </a:rPr>
              <a:t>products with an uncompromising emphasis on energy efficiency, quality craftsmanship, superior materials, and optical performance. </a:t>
            </a:r>
            <a:r>
              <a:rPr lang="en-US" sz="1500" dirty="0" smtClean="0">
                <a:effectLst/>
                <a:latin typeface="Arial" panose="020B0604020202020204" pitchFamily="34" charset="0"/>
                <a:cs typeface="Arial" panose="020B0604020202020204" pitchFamily="34" charset="0"/>
              </a:rPr>
              <a:t>GlobaLux </a:t>
            </a:r>
            <a:r>
              <a:rPr lang="en-US" sz="1500" dirty="0" smtClean="0">
                <a:latin typeface="Arial" panose="020B0604020202020204" pitchFamily="34" charset="0"/>
                <a:cs typeface="Arial" panose="020B0604020202020204" pitchFamily="34" charset="0"/>
              </a:rPr>
              <a:t>products</a:t>
            </a:r>
            <a:r>
              <a:rPr lang="en-US" sz="1500" dirty="0" smtClean="0">
                <a:effectLst/>
                <a:latin typeface="Arial" panose="020B0604020202020204" pitchFamily="34" charset="0"/>
                <a:cs typeface="Arial" panose="020B0604020202020204" pitchFamily="34" charset="0"/>
              </a:rPr>
              <a:t> </a:t>
            </a:r>
            <a:r>
              <a:rPr lang="en-US" sz="1500" dirty="0" smtClean="0">
                <a:effectLst/>
                <a:latin typeface="Arial" panose="020B0604020202020204" pitchFamily="34" charset="0"/>
                <a:cs typeface="Arial" panose="020B0604020202020204" pitchFamily="34" charset="0"/>
              </a:rPr>
              <a:t>carry a limited manufacturer’s warranty, ranging from </a:t>
            </a:r>
            <a:r>
              <a:rPr lang="en-US" sz="1500" dirty="0" smtClean="0">
                <a:effectLst/>
                <a:latin typeface="Arial" panose="020B0604020202020204" pitchFamily="34" charset="0"/>
                <a:cs typeface="Arial" panose="020B0604020202020204" pitchFamily="34" charset="0"/>
              </a:rPr>
              <a:t>3 </a:t>
            </a:r>
            <a:r>
              <a:rPr lang="en-US" sz="1500" dirty="0" smtClean="0">
                <a:effectLst/>
                <a:latin typeface="Arial" panose="020B0604020202020204" pitchFamily="34" charset="0"/>
                <a:cs typeface="Arial" panose="020B0604020202020204" pitchFamily="34" charset="0"/>
              </a:rPr>
              <a:t>– 5 years.  </a:t>
            </a:r>
          </a:p>
          <a:p>
            <a:endParaRPr lang="en-US" sz="1500" dirty="0">
              <a:latin typeface="Arial" panose="020B0604020202020204" pitchFamily="34" charset="0"/>
              <a:cs typeface="Arial" panose="020B0604020202020204" pitchFamily="34" charset="0"/>
            </a:endParaRPr>
          </a:p>
          <a:p>
            <a:r>
              <a:rPr lang="en-US" sz="1500" dirty="0" smtClean="0">
                <a:effectLst/>
                <a:latin typeface="Arial" panose="020B0604020202020204" pitchFamily="34" charset="0"/>
                <a:cs typeface="Arial" panose="020B0604020202020204" pitchFamily="34" charset="0"/>
              </a:rPr>
              <a:t>At GlobaLux, we strive for constant improvement in offering great customer service, competitive pricing, stock allocations, new products, monthly promos, and on-time delivery, in order to give “Total Value” and a great experience in doing business with us.  Through our network of in-house lighting engineers and flexible low-cost assembly operations, GlobaLux can also provide fast, cost-efficient, turnkey lighting solutions for most residential and commercial lighting projects. </a:t>
            </a:r>
          </a:p>
          <a:p>
            <a:endParaRPr lang="en-US" sz="1500" dirty="0" smtClean="0">
              <a:latin typeface="Arial" panose="020B0604020202020204" pitchFamily="34" charset="0"/>
              <a:cs typeface="Arial" panose="020B0604020202020204" pitchFamily="34" charset="0"/>
            </a:endParaRPr>
          </a:p>
          <a:p>
            <a:r>
              <a:rPr lang="en-US" sz="1500" dirty="0" smtClean="0">
                <a:effectLst/>
                <a:latin typeface="Arial" panose="020B0604020202020204" pitchFamily="34" charset="0"/>
                <a:cs typeface="Arial" panose="020B0604020202020204" pitchFamily="34" charset="0"/>
              </a:rPr>
              <a:t>GlobaLux has achieved compliance with the Buy American Act (1933) and the American Recovery and Reinvestment Act (2009), which lends to mutually beneficial arrangements in supplying lighting products to municipal and government projects in the USA.</a:t>
            </a:r>
          </a:p>
          <a:p>
            <a:endParaRPr lang="en-US" sz="1500"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As of 2017, GlobaLux maintains manufacturing </a:t>
            </a:r>
            <a:r>
              <a:rPr lang="en-US" sz="1500" dirty="0">
                <a:latin typeface="Arial" panose="020B0604020202020204" pitchFamily="34" charset="0"/>
                <a:cs typeface="Arial" panose="020B0604020202020204" pitchFamily="34" charset="0"/>
              </a:rPr>
              <a:t>and distribution for all </a:t>
            </a:r>
            <a:r>
              <a:rPr lang="en-US" sz="1500" dirty="0" smtClean="0">
                <a:latin typeface="Arial" panose="020B0604020202020204" pitchFamily="34" charset="0"/>
                <a:cs typeface="Arial" panose="020B0604020202020204" pitchFamily="34" charset="0"/>
              </a:rPr>
              <a:t>lighting products through international </a:t>
            </a:r>
            <a:r>
              <a:rPr lang="en-US" sz="1500" dirty="0">
                <a:latin typeface="Arial" panose="020B0604020202020204" pitchFamily="34" charset="0"/>
                <a:cs typeface="Arial" panose="020B0604020202020204" pitchFamily="34" charset="0"/>
              </a:rPr>
              <a:t>and domestic operations located in Mainland China, Ontario, CA; Portland, OR; and Minneapolis, MN.</a:t>
            </a:r>
          </a:p>
          <a:p>
            <a:r>
              <a:rPr lang="en-US" sz="1500" dirty="0" smtClean="0">
                <a:effectLst/>
                <a:latin typeface="Arial" panose="020B0604020202020204" pitchFamily="34" charset="0"/>
                <a:cs typeface="Arial" panose="020B0604020202020204" pitchFamily="34" charset="0"/>
              </a:rPr>
              <a:t> </a:t>
            </a:r>
            <a:endParaRPr lang="en-US" sz="1500" dirty="0">
              <a:latin typeface="Arial" panose="020B0604020202020204" pitchFamily="34" charset="0"/>
              <a:cs typeface="Arial" panose="020B0604020202020204" pitchFamily="34" charset="0"/>
            </a:endParaRPr>
          </a:p>
        </p:txBody>
      </p:sp>
      <p:sp>
        <p:nvSpPr>
          <p:cNvPr id="10" name="TextBox 9"/>
          <p:cNvSpPr txBox="1"/>
          <p:nvPr/>
        </p:nvSpPr>
        <p:spPr>
          <a:xfrm>
            <a:off x="4327379" y="503543"/>
            <a:ext cx="3796481"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Company Facts</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05187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40850" y="235831"/>
            <a:ext cx="1521276" cy="465697"/>
          </a:xfrm>
          <a:prstGeom prst="rect">
            <a:avLst/>
          </a:prstGeom>
        </p:spPr>
      </p:pic>
      <p:sp>
        <p:nvSpPr>
          <p:cNvPr id="9" name="Rectangle 8"/>
          <p:cNvSpPr/>
          <p:nvPr/>
        </p:nvSpPr>
        <p:spPr>
          <a:xfrm>
            <a:off x="762001" y="1321534"/>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692727" y="1238250"/>
            <a:ext cx="11194473" cy="5170646"/>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Our product Index can be found at the back of the catalog, on catalog page </a:t>
            </a:r>
            <a:r>
              <a:rPr lang="en-US" sz="1500" b="1" dirty="0" smtClean="0">
                <a:latin typeface="Arial" panose="020B0604020202020204" pitchFamily="34" charset="0"/>
                <a:cs typeface="Arial" panose="020B0604020202020204" pitchFamily="34" charset="0"/>
              </a:rPr>
              <a:t>96</a:t>
            </a:r>
            <a:r>
              <a:rPr lang="en-US" sz="1500" dirty="0" smtClean="0">
                <a:latin typeface="Arial" panose="020B0604020202020204" pitchFamily="34" charset="0"/>
                <a:cs typeface="Arial" panose="020B0604020202020204" pitchFamily="34" charset="0"/>
              </a:rPr>
              <a:t>:</a:t>
            </a:r>
            <a:endParaRPr lang="en-US" sz="1500" dirty="0" smtClean="0">
              <a:solidFill>
                <a:srgbClr val="0000FF"/>
              </a:solidFill>
              <a:latin typeface="Arial" panose="020B0604020202020204" pitchFamily="34" charset="0"/>
              <a:cs typeface="Arial" panose="020B0604020202020204" pitchFamily="34" charset="0"/>
            </a:endParaRPr>
          </a:p>
          <a:p>
            <a:endParaRPr lang="en-US" sz="1500" dirty="0">
              <a:solidFill>
                <a:srgbClr val="0000FF"/>
              </a:solidFill>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 </a:t>
            </a:r>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p:txBody>
      </p:sp>
      <p:sp>
        <p:nvSpPr>
          <p:cNvPr id="25" name="TextBox 24"/>
          <p:cNvSpPr txBox="1"/>
          <p:nvPr/>
        </p:nvSpPr>
        <p:spPr>
          <a:xfrm>
            <a:off x="2909455" y="576463"/>
            <a:ext cx="6379104"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2017 Product Catalog</a:t>
            </a:r>
            <a:endParaRPr lang="en-US" sz="28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347834" y="1636405"/>
            <a:ext cx="5633028" cy="4363379"/>
          </a:xfrm>
          <a:prstGeom prst="rect">
            <a:avLst/>
          </a:prstGeom>
          <a:ln>
            <a:solidFill>
              <a:schemeClr val="tx1"/>
            </a:solidFill>
          </a:ln>
        </p:spPr>
      </p:pic>
      <p:pic>
        <p:nvPicPr>
          <p:cNvPr id="8" name="Picture 7"/>
          <p:cNvPicPr>
            <a:picLocks noChangeAspect="1"/>
          </p:cNvPicPr>
          <p:nvPr/>
        </p:nvPicPr>
        <p:blipFill>
          <a:blip r:embed="rId5"/>
          <a:stretch>
            <a:fillRect/>
          </a:stretch>
        </p:blipFill>
        <p:spPr>
          <a:xfrm>
            <a:off x="6116772" y="1636405"/>
            <a:ext cx="5770738" cy="4363379"/>
          </a:xfrm>
          <a:prstGeom prst="rect">
            <a:avLst/>
          </a:prstGeom>
          <a:ln>
            <a:solidFill>
              <a:schemeClr val="tx1">
                <a:alpha val="99000"/>
              </a:schemeClr>
            </a:solidFill>
          </a:ln>
        </p:spPr>
      </p:pic>
    </p:spTree>
    <p:extLst>
      <p:ext uri="{BB962C8B-B14F-4D97-AF65-F5344CB8AC3E}">
        <p14:creationId xmlns:p14="http://schemas.microsoft.com/office/powerpoint/2010/main" val="39637323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321534"/>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695326" y="1238250"/>
            <a:ext cx="11191874" cy="4708981"/>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Product information and specification downloads can be found at our website:   </a:t>
            </a:r>
            <a:r>
              <a:rPr lang="en-US" sz="1500" dirty="0" smtClean="0">
                <a:solidFill>
                  <a:srgbClr val="0000FF"/>
                </a:solidFill>
                <a:latin typeface="Arial" panose="020B0604020202020204" pitchFamily="34" charset="0"/>
                <a:cs typeface="Arial" panose="020B0604020202020204" pitchFamily="34" charset="0"/>
              </a:rPr>
              <a:t>www.globaluxlighting.com 			</a:t>
            </a:r>
            <a:endParaRPr lang="en-US" sz="1500" dirty="0">
              <a:solidFill>
                <a:srgbClr val="0000FF"/>
              </a:solidFill>
              <a:latin typeface="Arial" panose="020B0604020202020204" pitchFamily="34" charset="0"/>
              <a:cs typeface="Arial" panose="020B0604020202020204" pitchFamily="34" charset="0"/>
            </a:endParaRPr>
          </a:p>
          <a:p>
            <a:endParaRPr lang="en-US" sz="1500" dirty="0" smtClean="0">
              <a:solidFill>
                <a:srgbClr val="0000FF"/>
              </a:solidFill>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 </a:t>
            </a:r>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p:txBody>
      </p:sp>
      <p:sp>
        <p:nvSpPr>
          <p:cNvPr id="25" name="TextBox 24"/>
          <p:cNvSpPr txBox="1"/>
          <p:nvPr/>
        </p:nvSpPr>
        <p:spPr>
          <a:xfrm>
            <a:off x="3108961" y="576463"/>
            <a:ext cx="6069874"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GlobaLux Website</a:t>
            </a:r>
            <a:endParaRPr lang="en-US" sz="28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25876" y="1636404"/>
            <a:ext cx="5743905" cy="4506811"/>
          </a:xfrm>
          <a:prstGeom prst="rect">
            <a:avLst/>
          </a:prstGeom>
        </p:spPr>
      </p:pic>
      <p:pic>
        <p:nvPicPr>
          <p:cNvPr id="6" name="Picture 5"/>
          <p:cNvPicPr>
            <a:picLocks noChangeAspect="1"/>
          </p:cNvPicPr>
          <p:nvPr/>
        </p:nvPicPr>
        <p:blipFill>
          <a:blip r:embed="rId4"/>
          <a:stretch>
            <a:fillRect/>
          </a:stretch>
        </p:blipFill>
        <p:spPr>
          <a:xfrm>
            <a:off x="6237196" y="1636405"/>
            <a:ext cx="5743904" cy="4506810"/>
          </a:xfrm>
          <a:prstGeom prst="rect">
            <a:avLst/>
          </a:prstGeom>
        </p:spPr>
      </p:pic>
    </p:spTree>
    <p:extLst>
      <p:ext uri="{BB962C8B-B14F-4D97-AF65-F5344CB8AC3E}">
        <p14:creationId xmlns:p14="http://schemas.microsoft.com/office/powerpoint/2010/main" val="4561065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321534"/>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695326" y="1238250"/>
            <a:ext cx="11191874" cy="5170646"/>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Warrantable returns </a:t>
            </a:r>
            <a:r>
              <a:rPr lang="en-US" sz="1500" dirty="0">
                <a:latin typeface="Arial" panose="020B0604020202020204" pitchFamily="34" charset="0"/>
                <a:cs typeface="Arial" panose="020B0604020202020204" pitchFamily="34" charset="0"/>
              </a:rPr>
              <a:t>&amp;</a:t>
            </a:r>
            <a:r>
              <a:rPr lang="en-US" sz="1500" dirty="0" smtClean="0">
                <a:latin typeface="Arial" panose="020B0604020202020204" pitchFamily="34" charset="0"/>
                <a:cs typeface="Arial" panose="020B0604020202020204" pitchFamily="34" charset="0"/>
              </a:rPr>
              <a:t> product claims may also be filed online using GlobaLux’ web-based return </a:t>
            </a:r>
            <a:r>
              <a:rPr lang="en-US" sz="1500" dirty="0">
                <a:latin typeface="Arial" panose="020B0604020202020204" pitchFamily="34" charset="0"/>
                <a:cs typeface="Arial" panose="020B0604020202020204" pitchFamily="34" charset="0"/>
              </a:rPr>
              <a:t>system:  </a:t>
            </a:r>
            <a:r>
              <a:rPr lang="en-US" sz="1500" dirty="0">
                <a:solidFill>
                  <a:srgbClr val="0000FF"/>
                </a:solidFill>
                <a:latin typeface="Arial" panose="020B0604020202020204" pitchFamily="34" charset="0"/>
                <a:cs typeface="Arial" panose="020B0604020202020204" pitchFamily="34" charset="0"/>
              </a:rPr>
              <a:t>http://</a:t>
            </a:r>
            <a:r>
              <a:rPr lang="en-US" sz="1500" dirty="0" smtClean="0">
                <a:solidFill>
                  <a:srgbClr val="0000FF"/>
                </a:solidFill>
                <a:latin typeface="Arial" panose="020B0604020202020204" pitchFamily="34" charset="0"/>
                <a:cs typeface="Arial" panose="020B0604020202020204" pitchFamily="34" charset="0"/>
              </a:rPr>
              <a:t>globaluxrma.com/ </a:t>
            </a:r>
          </a:p>
          <a:p>
            <a:endParaRPr lang="en-US" sz="1500" dirty="0">
              <a:solidFill>
                <a:srgbClr val="0000FF"/>
              </a:solidFill>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 </a:t>
            </a:r>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p:txBody>
      </p:sp>
      <p:sp>
        <p:nvSpPr>
          <p:cNvPr id="25" name="TextBox 24"/>
          <p:cNvSpPr txBox="1"/>
          <p:nvPr/>
        </p:nvSpPr>
        <p:spPr>
          <a:xfrm>
            <a:off x="3108961" y="576463"/>
            <a:ext cx="6069874"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Web-Based Returns</a:t>
            </a:r>
            <a:endParaRPr lang="en-US" sz="28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62001" y="1746837"/>
            <a:ext cx="10962366" cy="4279396"/>
          </a:xfrm>
          <a:prstGeom prst="rect">
            <a:avLst/>
          </a:prstGeom>
        </p:spPr>
      </p:pic>
    </p:spTree>
    <p:extLst>
      <p:ext uri="{BB962C8B-B14F-4D97-AF65-F5344CB8AC3E}">
        <p14:creationId xmlns:p14="http://schemas.microsoft.com/office/powerpoint/2010/main" val="9854116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321534"/>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240850" y="1238250"/>
            <a:ext cx="11766423" cy="3170099"/>
          </a:xfrm>
          <a:prstGeom prst="rect">
            <a:avLst/>
          </a:prstGeom>
          <a:noFill/>
        </p:spPr>
        <p:txBody>
          <a:bodyPr wrap="square" rtlCol="0">
            <a:spAutoFit/>
          </a:bodyPr>
          <a:lstStyle/>
          <a:p>
            <a:endParaRPr lang="en-US" sz="500" b="1" dirty="0" smtClean="0">
              <a:latin typeface="Arial" panose="020B0604020202020204" pitchFamily="34" charset="0"/>
              <a:cs typeface="Arial" panose="020B0604020202020204" pitchFamily="34" charset="0"/>
            </a:endParaRPr>
          </a:p>
          <a:p>
            <a:pPr algn="ctr"/>
            <a:endParaRPr lang="en-US" sz="6000" b="1" dirty="0" smtClean="0">
              <a:latin typeface="Arial" panose="020B0604020202020204" pitchFamily="34" charset="0"/>
              <a:cs typeface="Arial" panose="020B0604020202020204" pitchFamily="34" charset="0"/>
            </a:endParaRPr>
          </a:p>
          <a:p>
            <a:pPr algn="ctr"/>
            <a:endParaRPr lang="en-US" sz="6000" b="1" dirty="0">
              <a:latin typeface="Arial" panose="020B0604020202020204" pitchFamily="34" charset="0"/>
              <a:cs typeface="Arial" panose="020B0604020202020204" pitchFamily="34" charset="0"/>
            </a:endParaRPr>
          </a:p>
          <a:p>
            <a:pPr algn="ctr"/>
            <a:r>
              <a:rPr lang="en-US" sz="6000" b="1" dirty="0" smtClean="0">
                <a:latin typeface="Arial" panose="020B0604020202020204" pitchFamily="34" charset="0"/>
                <a:cs typeface="Arial" panose="020B0604020202020204" pitchFamily="34" charset="0"/>
              </a:rPr>
              <a:t>THANK YOU!</a:t>
            </a:r>
          </a:p>
          <a:p>
            <a:endParaRPr lang="en-US" sz="1500" dirty="0" smtClean="0">
              <a:latin typeface="Arial" panose="020B0604020202020204" pitchFamily="34" charset="0"/>
              <a:cs typeface="Arial" panose="020B0604020202020204" pitchFamily="34" charset="0"/>
            </a:endParaRPr>
          </a:p>
        </p:txBody>
      </p:sp>
      <p:sp>
        <p:nvSpPr>
          <p:cNvPr id="25" name="TextBox 24"/>
          <p:cNvSpPr txBox="1"/>
          <p:nvPr/>
        </p:nvSpPr>
        <p:spPr>
          <a:xfrm>
            <a:off x="2918691" y="576463"/>
            <a:ext cx="6391564"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We appreciate your business…</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64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219200"/>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2" name="TextBox 1"/>
          <p:cNvSpPr txBox="1"/>
          <p:nvPr/>
        </p:nvSpPr>
        <p:spPr>
          <a:xfrm>
            <a:off x="646251" y="3455345"/>
            <a:ext cx="3524249" cy="2739211"/>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Ontario, CA</a:t>
            </a:r>
          </a:p>
          <a:p>
            <a:r>
              <a:rPr lang="en-US" dirty="0" smtClean="0">
                <a:latin typeface="Arial" panose="020B0604020202020204" pitchFamily="34" charset="0"/>
                <a:cs typeface="Arial" panose="020B0604020202020204" pitchFamily="34" charset="0"/>
              </a:rPr>
              <a:t>GlobaLux Lighting LLC - HQ</a:t>
            </a:r>
          </a:p>
          <a:p>
            <a:r>
              <a:rPr lang="en-US" dirty="0" smtClean="0">
                <a:latin typeface="Arial" panose="020B0604020202020204" pitchFamily="34" charset="0"/>
                <a:cs typeface="Arial" panose="020B0604020202020204" pitchFamily="34" charset="0"/>
              </a:rPr>
              <a:t>Main Office &amp; Distribution Center</a:t>
            </a:r>
          </a:p>
          <a:p>
            <a:r>
              <a:rPr lang="en-US" dirty="0" smtClean="0">
                <a:latin typeface="Arial" panose="020B0604020202020204" pitchFamily="34" charset="0"/>
                <a:cs typeface="Arial" panose="020B0604020202020204" pitchFamily="34" charset="0"/>
              </a:rPr>
              <a:t>2037 S. Vineyard Avenue</a:t>
            </a:r>
          </a:p>
          <a:p>
            <a:r>
              <a:rPr lang="en-US" dirty="0" smtClean="0">
                <a:latin typeface="Arial" panose="020B0604020202020204" pitchFamily="34" charset="0"/>
                <a:cs typeface="Arial" panose="020B0604020202020204" pitchFamily="34" charset="0"/>
              </a:rPr>
              <a:t>Ontario, CA 91761</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Tel (909) 591-7506</a:t>
            </a:r>
          </a:p>
          <a:p>
            <a:r>
              <a:rPr lang="en-US" dirty="0" smtClean="0">
                <a:latin typeface="Arial" panose="020B0604020202020204" pitchFamily="34" charset="0"/>
                <a:cs typeface="Arial" panose="020B0604020202020204" pitchFamily="34" charset="0"/>
              </a:rPr>
              <a:t>Fax (909) 590-3220</a:t>
            </a:r>
          </a:p>
          <a:p>
            <a:r>
              <a:rPr lang="en-US" dirty="0" smtClean="0">
                <a:latin typeface="Arial" panose="020B0604020202020204" pitchFamily="34" charset="0"/>
                <a:cs typeface="Arial" panose="020B0604020202020204" pitchFamily="34" charset="0"/>
              </a:rPr>
              <a:t>Orders@globaluxlighting.com</a:t>
            </a:r>
            <a:endParaRPr lang="en-US" dirty="0">
              <a:latin typeface="Arial" panose="020B0604020202020204" pitchFamily="34" charset="0"/>
              <a:cs typeface="Arial" panose="020B0604020202020204" pitchFamily="34" charset="0"/>
            </a:endParaRPr>
          </a:p>
        </p:txBody>
      </p:sp>
      <p:sp>
        <p:nvSpPr>
          <p:cNvPr id="17" name="TextBox 16"/>
          <p:cNvSpPr txBox="1"/>
          <p:nvPr/>
        </p:nvSpPr>
        <p:spPr>
          <a:xfrm>
            <a:off x="4444325" y="3455345"/>
            <a:ext cx="3303351" cy="2739211"/>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Portland, OR </a:t>
            </a:r>
          </a:p>
          <a:p>
            <a:r>
              <a:rPr lang="en-US" dirty="0" smtClean="0">
                <a:latin typeface="Arial" panose="020B0604020202020204" pitchFamily="34" charset="0"/>
                <a:cs typeface="Arial" panose="020B0604020202020204" pitchFamily="34" charset="0"/>
              </a:rPr>
              <a:t>Satellite Distribution Center</a:t>
            </a:r>
          </a:p>
          <a:p>
            <a:r>
              <a:rPr lang="en-US" dirty="0" smtClean="0">
                <a:latin typeface="Arial" panose="020B0604020202020204" pitchFamily="34" charset="0"/>
                <a:cs typeface="Arial" panose="020B0604020202020204" pitchFamily="34" charset="0"/>
              </a:rPr>
              <a:t>11065 SW 11</a:t>
            </a:r>
            <a:r>
              <a:rPr lang="en-US" baseline="30000" dirty="0" smtClean="0">
                <a:latin typeface="Arial" panose="020B0604020202020204" pitchFamily="34" charset="0"/>
                <a:cs typeface="Arial" panose="020B0604020202020204" pitchFamily="34" charset="0"/>
              </a:rPr>
              <a:t>th</a:t>
            </a:r>
            <a:r>
              <a:rPr lang="en-US" dirty="0" smtClean="0">
                <a:latin typeface="Arial" panose="020B0604020202020204" pitchFamily="34" charset="0"/>
                <a:cs typeface="Arial" panose="020B0604020202020204" pitchFamily="34" charset="0"/>
              </a:rPr>
              <a:t> Street, </a:t>
            </a:r>
          </a:p>
          <a:p>
            <a:r>
              <a:rPr lang="en-US" dirty="0" smtClean="0">
                <a:latin typeface="Arial" panose="020B0604020202020204" pitchFamily="34" charset="0"/>
                <a:cs typeface="Arial" panose="020B0604020202020204" pitchFamily="34" charset="0"/>
              </a:rPr>
              <a:t>Unit #300</a:t>
            </a:r>
          </a:p>
          <a:p>
            <a:r>
              <a:rPr lang="en-US" dirty="0" smtClean="0">
                <a:latin typeface="Arial" panose="020B0604020202020204" pitchFamily="34" charset="0"/>
                <a:cs typeface="Arial" panose="020B0604020202020204" pitchFamily="34" charset="0"/>
              </a:rPr>
              <a:t>Beaverton, OR 97005</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Tel (909) 591-7506</a:t>
            </a:r>
          </a:p>
          <a:p>
            <a:r>
              <a:rPr lang="en-US" dirty="0" smtClean="0">
                <a:latin typeface="Arial" panose="020B0604020202020204" pitchFamily="34" charset="0"/>
                <a:cs typeface="Arial" panose="020B0604020202020204" pitchFamily="34" charset="0"/>
              </a:rPr>
              <a:t>Fax (952) 590-3220</a:t>
            </a:r>
          </a:p>
          <a:p>
            <a:r>
              <a:rPr lang="en-US" dirty="0" smtClean="0">
                <a:latin typeface="Arial" panose="020B0604020202020204" pitchFamily="34" charset="0"/>
                <a:cs typeface="Arial" panose="020B0604020202020204" pitchFamily="34" charset="0"/>
              </a:rPr>
              <a:t>Orders@globaluxlighting.com</a:t>
            </a:r>
          </a:p>
        </p:txBody>
      </p:sp>
      <p:sp>
        <p:nvSpPr>
          <p:cNvPr id="18" name="TextBox 17"/>
          <p:cNvSpPr txBox="1"/>
          <p:nvPr/>
        </p:nvSpPr>
        <p:spPr>
          <a:xfrm>
            <a:off x="8230346" y="3455345"/>
            <a:ext cx="3441774" cy="2739211"/>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Minneapolis, MN</a:t>
            </a:r>
          </a:p>
          <a:p>
            <a:r>
              <a:rPr lang="en-US" dirty="0" smtClean="0">
                <a:latin typeface="Arial" panose="020B0604020202020204" pitchFamily="34" charset="0"/>
                <a:cs typeface="Arial" panose="020B0604020202020204" pitchFamily="34" charset="0"/>
              </a:rPr>
              <a:t>Satellite Distribution Center</a:t>
            </a:r>
          </a:p>
          <a:p>
            <a:r>
              <a:rPr lang="en-US" dirty="0" smtClean="0">
                <a:latin typeface="Arial" panose="020B0604020202020204" pitchFamily="34" charset="0"/>
                <a:cs typeface="Arial" panose="020B0604020202020204" pitchFamily="34" charset="0"/>
              </a:rPr>
              <a:t>C/O Infinity Group LTD</a:t>
            </a:r>
          </a:p>
          <a:p>
            <a:r>
              <a:rPr lang="en-US" dirty="0" smtClean="0">
                <a:latin typeface="Arial" panose="020B0604020202020204" pitchFamily="34" charset="0"/>
                <a:cs typeface="Arial" panose="020B0604020202020204" pitchFamily="34" charset="0"/>
              </a:rPr>
              <a:t>509 Shaughnessy Avenue</a:t>
            </a:r>
          </a:p>
          <a:p>
            <a:r>
              <a:rPr lang="en-US" dirty="0" smtClean="0">
                <a:latin typeface="Arial" panose="020B0604020202020204" pitchFamily="34" charset="0"/>
                <a:cs typeface="Arial" panose="020B0604020202020204" pitchFamily="34" charset="0"/>
              </a:rPr>
              <a:t>Long Lake, MN 55356</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Tel </a:t>
            </a:r>
            <a:r>
              <a:rPr lang="en-US" dirty="0">
                <a:latin typeface="Arial" panose="020B0604020202020204" pitchFamily="34" charset="0"/>
                <a:cs typeface="Arial" panose="020B0604020202020204" pitchFamily="34" charset="0"/>
              </a:rPr>
              <a:t>(952) 473-2377</a:t>
            </a:r>
          </a:p>
          <a:p>
            <a:r>
              <a:rPr lang="en-US" dirty="0">
                <a:latin typeface="Arial" panose="020B0604020202020204" pitchFamily="34" charset="0"/>
                <a:cs typeface="Arial" panose="020B0604020202020204" pitchFamily="34" charset="0"/>
              </a:rPr>
              <a:t>Fax (952) 473-0239</a:t>
            </a:r>
          </a:p>
          <a:p>
            <a:r>
              <a:rPr lang="en-US" dirty="0" smtClean="0">
                <a:latin typeface="Arial" panose="020B0604020202020204" pitchFamily="34" charset="0"/>
                <a:cs typeface="Arial" panose="020B0604020202020204" pitchFamily="34" charset="0"/>
              </a:rPr>
              <a:t>Orders@globaluxlighting.com</a:t>
            </a:r>
            <a:endParaRPr lang="en-US"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3"/>
          <a:stretch>
            <a:fillRect/>
          </a:stretch>
        </p:blipFill>
        <p:spPr>
          <a:xfrm>
            <a:off x="646251" y="1574844"/>
            <a:ext cx="3541803" cy="1774325"/>
          </a:xfrm>
          <a:prstGeom prst="rect">
            <a:avLst/>
          </a:prstGeom>
        </p:spPr>
      </p:pic>
      <p:pic>
        <p:nvPicPr>
          <p:cNvPr id="21" name="Picture 20"/>
          <p:cNvPicPr>
            <a:picLocks noChangeAspect="1"/>
          </p:cNvPicPr>
          <p:nvPr/>
        </p:nvPicPr>
        <p:blipFill>
          <a:blip r:embed="rId4"/>
          <a:stretch>
            <a:fillRect/>
          </a:stretch>
        </p:blipFill>
        <p:spPr>
          <a:xfrm>
            <a:off x="4439610" y="1571625"/>
            <a:ext cx="3539179" cy="1777544"/>
          </a:xfrm>
          <a:prstGeom prst="rect">
            <a:avLst/>
          </a:prstGeom>
        </p:spPr>
      </p:pic>
      <p:pic>
        <p:nvPicPr>
          <p:cNvPr id="23" name="Picture 22"/>
          <p:cNvPicPr>
            <a:picLocks noChangeAspect="1"/>
          </p:cNvPicPr>
          <p:nvPr/>
        </p:nvPicPr>
        <p:blipFill>
          <a:blip r:embed="rId5"/>
          <a:stretch>
            <a:fillRect/>
          </a:stretch>
        </p:blipFill>
        <p:spPr>
          <a:xfrm>
            <a:off x="8230346" y="1574844"/>
            <a:ext cx="3594793" cy="1774325"/>
          </a:xfrm>
          <a:prstGeom prst="rect">
            <a:avLst/>
          </a:prstGeom>
        </p:spPr>
      </p:pic>
      <p:sp>
        <p:nvSpPr>
          <p:cNvPr id="25" name="TextBox 24"/>
          <p:cNvSpPr txBox="1"/>
          <p:nvPr/>
        </p:nvSpPr>
        <p:spPr>
          <a:xfrm>
            <a:off x="4327379" y="503543"/>
            <a:ext cx="3796481"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Domestic Operations</a:t>
            </a:r>
            <a:endParaRPr lang="en-US" sz="2800" b="1" dirty="0">
              <a:latin typeface="Arial" panose="020B0604020202020204" pitchFamily="34" charset="0"/>
              <a:cs typeface="Arial" panose="020B0604020202020204" pitchFamily="34" charset="0"/>
            </a:endParaRPr>
          </a:p>
        </p:txBody>
      </p:sp>
      <p:sp>
        <p:nvSpPr>
          <p:cNvPr id="3" name="TextBox 2"/>
          <p:cNvSpPr txBox="1"/>
          <p:nvPr/>
        </p:nvSpPr>
        <p:spPr>
          <a:xfrm>
            <a:off x="646251" y="1219200"/>
            <a:ext cx="11178888" cy="369332"/>
          </a:xfrm>
          <a:prstGeom prst="rect">
            <a:avLst/>
          </a:prstGeom>
          <a:noFill/>
        </p:spPr>
        <p:txBody>
          <a:bodyPr wrap="square" rtlCol="0">
            <a:spAutoFit/>
          </a:bodyPr>
          <a:lstStyle/>
          <a:p>
            <a:r>
              <a:rPr lang="en-US" sz="1500" b="1" dirty="0" smtClean="0">
                <a:latin typeface="Arial" panose="020B0604020202020204" pitchFamily="34" charset="0"/>
                <a:cs typeface="Arial" panose="020B0604020202020204" pitchFamily="34" charset="0"/>
              </a:rPr>
              <a:t>Business Hours 8am ~ 5pm PST	Business Hours 8am ~ </a:t>
            </a:r>
            <a:r>
              <a:rPr lang="en-US" sz="1500" b="1" dirty="0" smtClean="0">
                <a:latin typeface="Arial" panose="020B0604020202020204" pitchFamily="34" charset="0"/>
                <a:cs typeface="Arial" panose="020B0604020202020204" pitchFamily="34" charset="0"/>
              </a:rPr>
              <a:t>5pm </a:t>
            </a:r>
            <a:r>
              <a:rPr lang="en-US" sz="1500" b="1" dirty="0" smtClean="0">
                <a:latin typeface="Arial" panose="020B0604020202020204" pitchFamily="34" charset="0"/>
                <a:cs typeface="Arial" panose="020B0604020202020204" pitchFamily="34" charset="0"/>
              </a:rPr>
              <a:t>PST	    Business Hours 8am ~ 4pm CST</a:t>
            </a:r>
            <a:r>
              <a:rPr lang="en-US" b="1" dirty="0" smtClean="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3433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40850" y="235831"/>
            <a:ext cx="1521276" cy="465697"/>
          </a:xfrm>
          <a:prstGeom prst="rect">
            <a:avLst/>
          </a:prstGeom>
        </p:spPr>
      </p:pic>
      <p:sp>
        <p:nvSpPr>
          <p:cNvPr id="9" name="Rectangle 8"/>
          <p:cNvSpPr/>
          <p:nvPr/>
        </p:nvSpPr>
        <p:spPr>
          <a:xfrm>
            <a:off x="762001" y="1219200"/>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2" name="TextBox 1"/>
          <p:cNvSpPr txBox="1"/>
          <p:nvPr/>
        </p:nvSpPr>
        <p:spPr>
          <a:xfrm>
            <a:off x="539503" y="2711720"/>
            <a:ext cx="6413832" cy="4001095"/>
          </a:xfrm>
          <a:prstGeom prst="rect">
            <a:avLst/>
          </a:prstGeom>
          <a:noFill/>
        </p:spPr>
        <p:txBody>
          <a:bodyPr wrap="square" rtlCol="0">
            <a:spAutoFit/>
          </a:bodyPr>
          <a:lstStyle/>
          <a:p>
            <a:r>
              <a:rPr lang="en-US" sz="1500" b="1" dirty="0" smtClean="0">
                <a:latin typeface="Arial" panose="020B0604020202020204" pitchFamily="34" charset="0"/>
                <a:cs typeface="Arial" panose="020B0604020202020204" pitchFamily="34" charset="0"/>
              </a:rPr>
              <a:t>GlobaLux Personnel</a:t>
            </a:r>
          </a:p>
          <a:p>
            <a:endParaRPr lang="en-US" sz="400" u="sng" dirty="0">
              <a:latin typeface="Arial" panose="020B0604020202020204" pitchFamily="34" charset="0"/>
              <a:cs typeface="Arial" panose="020B0604020202020204" pitchFamily="34" charset="0"/>
            </a:endParaRPr>
          </a:p>
          <a:p>
            <a:r>
              <a:rPr lang="en-US" sz="1500" u="sng" dirty="0" smtClean="0">
                <a:latin typeface="Arial" panose="020B0604020202020204" pitchFamily="34" charset="0"/>
                <a:cs typeface="Arial" panose="020B0604020202020204" pitchFamily="34" charset="0"/>
              </a:rPr>
              <a:t>Order Entry</a:t>
            </a:r>
            <a:endParaRPr lang="en-US" sz="1500" u="sng"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Roxana Velasquez (orders@globaluxlighting.com)</a:t>
            </a:r>
          </a:p>
          <a:p>
            <a:endParaRPr lang="en-US" sz="500" dirty="0">
              <a:latin typeface="Arial" panose="020B0604020202020204" pitchFamily="34" charset="0"/>
              <a:cs typeface="Arial" panose="020B0604020202020204" pitchFamily="34" charset="0"/>
            </a:endParaRPr>
          </a:p>
          <a:p>
            <a:r>
              <a:rPr lang="en-US" sz="1500" u="sng" dirty="0" smtClean="0">
                <a:latin typeface="Arial" panose="020B0604020202020204" pitchFamily="34" charset="0"/>
                <a:cs typeface="Arial" panose="020B0604020202020204" pitchFamily="34" charset="0"/>
              </a:rPr>
              <a:t>Customer Service Representative (Order &amp; Shipping Confirmations)</a:t>
            </a:r>
            <a:endParaRPr lang="en-US" sz="1500"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Angelica “Angel” Pineda (apineda@globaluxlighting.com) </a:t>
            </a:r>
          </a:p>
          <a:p>
            <a:endParaRPr lang="en-US" sz="500" dirty="0" smtClean="0">
              <a:latin typeface="Arial" panose="020B0604020202020204" pitchFamily="34" charset="0"/>
              <a:cs typeface="Arial" panose="020B0604020202020204" pitchFamily="34" charset="0"/>
            </a:endParaRPr>
          </a:p>
          <a:p>
            <a:r>
              <a:rPr lang="en-US" sz="1500" u="sng" dirty="0" smtClean="0">
                <a:latin typeface="Arial" panose="020B0604020202020204" pitchFamily="34" charset="0"/>
                <a:cs typeface="Arial" panose="020B0604020202020204" pitchFamily="34" charset="0"/>
              </a:rPr>
              <a:t>Customer Service Manager (Production Scheduling, CSR Support)</a:t>
            </a:r>
          </a:p>
          <a:p>
            <a:r>
              <a:rPr lang="en-US" sz="1500" dirty="0" smtClean="0">
                <a:latin typeface="Arial" panose="020B0604020202020204" pitchFamily="34" charset="0"/>
                <a:cs typeface="Arial" panose="020B0604020202020204" pitchFamily="34" charset="0"/>
              </a:rPr>
              <a:t>Diane Teeters (dteeters@globaluxlighting.com)</a:t>
            </a:r>
            <a:endParaRPr lang="en-US" sz="1500" dirty="0">
              <a:latin typeface="Arial" panose="020B0604020202020204" pitchFamily="34" charset="0"/>
              <a:cs typeface="Arial" panose="020B0604020202020204" pitchFamily="34" charset="0"/>
            </a:endParaRPr>
          </a:p>
          <a:p>
            <a:endParaRPr lang="en-US" sz="500" dirty="0" smtClean="0">
              <a:latin typeface="Arial" panose="020B0604020202020204" pitchFamily="34" charset="0"/>
              <a:cs typeface="Arial" panose="020B0604020202020204" pitchFamily="34" charset="0"/>
            </a:endParaRPr>
          </a:p>
          <a:p>
            <a:r>
              <a:rPr lang="en-US" sz="1500" u="sng" dirty="0" smtClean="0">
                <a:latin typeface="Arial" panose="020B0604020202020204" pitchFamily="34" charset="0"/>
                <a:cs typeface="Arial" panose="020B0604020202020204" pitchFamily="34" charset="0"/>
              </a:rPr>
              <a:t>Sales </a:t>
            </a:r>
            <a:r>
              <a:rPr lang="en-US" sz="1500" u="sng" dirty="0" smtClean="0">
                <a:latin typeface="Arial" panose="020B0604020202020204" pitchFamily="34" charset="0"/>
                <a:cs typeface="Arial" panose="020B0604020202020204" pitchFamily="34" charset="0"/>
              </a:rPr>
              <a:t>(Price Quotations, LTAs, NDAs, Catalogs, Marketing &amp; Sales Items)</a:t>
            </a:r>
          </a:p>
          <a:p>
            <a:r>
              <a:rPr lang="en-US" sz="1500" dirty="0" smtClean="0">
                <a:latin typeface="Arial" panose="020B0604020202020204" pitchFamily="34" charset="0"/>
                <a:cs typeface="Arial" panose="020B0604020202020204" pitchFamily="34" charset="0"/>
              </a:rPr>
              <a:t>Zee Parekh (</a:t>
            </a:r>
            <a:r>
              <a:rPr lang="en-US" sz="1500" dirty="0" smtClean="0">
                <a:latin typeface="Arial" panose="020B0604020202020204" pitchFamily="34" charset="0"/>
                <a:cs typeface="Arial" panose="020B0604020202020204" pitchFamily="34" charset="0"/>
              </a:rPr>
              <a:t>zee@globaluxlighting.com</a:t>
            </a:r>
            <a:r>
              <a:rPr lang="en-US" sz="1500" dirty="0" smtClean="0">
                <a:latin typeface="Arial" panose="020B0604020202020204" pitchFamily="34" charset="0"/>
                <a:cs typeface="Arial" panose="020B0604020202020204" pitchFamily="34" charset="0"/>
              </a:rPr>
              <a:t>)</a:t>
            </a:r>
            <a:br>
              <a:rPr lang="en-US" sz="1500" dirty="0" smtClean="0">
                <a:latin typeface="Arial" panose="020B0604020202020204" pitchFamily="34" charset="0"/>
                <a:cs typeface="Arial" panose="020B0604020202020204" pitchFamily="34" charset="0"/>
              </a:rPr>
            </a:br>
            <a:endParaRPr lang="en-US" sz="500" dirty="0" smtClean="0">
              <a:latin typeface="Arial" panose="020B0604020202020204" pitchFamily="34" charset="0"/>
              <a:cs typeface="Arial" panose="020B0604020202020204" pitchFamily="34" charset="0"/>
            </a:endParaRPr>
          </a:p>
          <a:p>
            <a:r>
              <a:rPr lang="en-US" sz="1500" u="sng" dirty="0" smtClean="0">
                <a:latin typeface="Arial" panose="020B0604020202020204" pitchFamily="34" charset="0"/>
                <a:cs typeface="Arial" panose="020B0604020202020204" pitchFamily="34" charset="0"/>
              </a:rPr>
              <a:t>RMA (Returns) &amp; Accounts Receivable</a:t>
            </a:r>
            <a:endParaRPr lang="en-US" sz="1500" u="sng"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Diana Blade (AR@globaluxlighting.com)</a:t>
            </a:r>
            <a:endParaRPr lang="en-US" sz="500" dirty="0">
              <a:latin typeface="Arial" panose="020B0604020202020204" pitchFamily="34" charset="0"/>
              <a:cs typeface="Arial" panose="020B0604020202020204" pitchFamily="34" charset="0"/>
            </a:endParaRPr>
          </a:p>
          <a:p>
            <a:endParaRPr lang="en-US" sz="500" b="1" dirty="0" smtClean="0">
              <a:latin typeface="Arial" panose="020B0604020202020204" pitchFamily="34" charset="0"/>
              <a:cs typeface="Arial" panose="020B0604020202020204" pitchFamily="34" charset="0"/>
            </a:endParaRPr>
          </a:p>
          <a:p>
            <a:r>
              <a:rPr lang="en-US" sz="1500" u="sng" dirty="0" smtClean="0">
                <a:latin typeface="Arial" panose="020B0604020202020204" pitchFamily="34" charset="0"/>
                <a:cs typeface="Arial" panose="020B0604020202020204" pitchFamily="34" charset="0"/>
              </a:rPr>
              <a:t>Warehouse Manager / Shipping Supervisor</a:t>
            </a:r>
          </a:p>
          <a:p>
            <a:r>
              <a:rPr lang="en-US" sz="1500" dirty="0" smtClean="0">
                <a:latin typeface="Arial" panose="020B0604020202020204" pitchFamily="34" charset="0"/>
                <a:cs typeface="Arial" panose="020B0604020202020204" pitchFamily="34" charset="0"/>
              </a:rPr>
              <a:t>Jose Ruiz / Tony Hurtado</a:t>
            </a:r>
          </a:p>
          <a:p>
            <a:r>
              <a:rPr lang="en-US" sz="1500" u="sng" dirty="0" smtClean="0">
                <a:latin typeface="Arial" panose="020B0604020202020204" pitchFamily="34" charset="0"/>
                <a:cs typeface="Arial" panose="020B0604020202020204" pitchFamily="34" charset="0"/>
              </a:rPr>
              <a:t>General Manager: </a:t>
            </a:r>
          </a:p>
          <a:p>
            <a:r>
              <a:rPr lang="en-US" sz="1500" dirty="0" smtClean="0">
                <a:latin typeface="Arial" panose="020B0604020202020204" pitchFamily="34" charset="0"/>
                <a:cs typeface="Arial" panose="020B0604020202020204" pitchFamily="34" charset="0"/>
              </a:rPr>
              <a:t>Nausheen Tabani (</a:t>
            </a:r>
            <a:r>
              <a:rPr lang="en-US" sz="1500" dirty="0" smtClean="0">
                <a:latin typeface="Arial" panose="020B0604020202020204" pitchFamily="34" charset="0"/>
                <a:cs typeface="Arial" panose="020B0604020202020204" pitchFamily="34" charset="0"/>
                <a:hlinkClick r:id="rId4"/>
              </a:rPr>
              <a:t>nausheen@globaluxlighting.com</a:t>
            </a:r>
            <a:r>
              <a:rPr lang="en-US" sz="1500" dirty="0" smtClean="0">
                <a:latin typeface="Arial" panose="020B0604020202020204" pitchFamily="34" charset="0"/>
                <a:cs typeface="Arial" panose="020B0604020202020204" pitchFamily="34" charset="0"/>
              </a:rPr>
              <a:t>) </a:t>
            </a:r>
            <a:endParaRPr lang="en-US" sz="1500" dirty="0" smtClean="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a:stretch>
            <a:fillRect/>
          </a:stretch>
        </p:blipFill>
        <p:spPr>
          <a:xfrm>
            <a:off x="659576" y="1219200"/>
            <a:ext cx="2896424" cy="1451012"/>
          </a:xfrm>
          <a:prstGeom prst="rect">
            <a:avLst/>
          </a:prstGeom>
        </p:spPr>
      </p:pic>
      <p:sp>
        <p:nvSpPr>
          <p:cNvPr id="25" name="TextBox 24"/>
          <p:cNvSpPr txBox="1"/>
          <p:nvPr/>
        </p:nvSpPr>
        <p:spPr>
          <a:xfrm>
            <a:off x="3352800" y="503543"/>
            <a:ext cx="5486399"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Domestic Operations - Ontario</a:t>
            </a:r>
            <a:endParaRPr lang="en-US" sz="28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9918704" y="3758356"/>
            <a:ext cx="1391369" cy="2468923"/>
          </a:xfrm>
          <a:prstGeom prst="rect">
            <a:avLst/>
          </a:prstGeom>
        </p:spPr>
      </p:pic>
      <p:pic>
        <p:nvPicPr>
          <p:cNvPr id="5" name="Picture 4"/>
          <p:cNvPicPr>
            <a:picLocks noChangeAspect="1"/>
          </p:cNvPicPr>
          <p:nvPr/>
        </p:nvPicPr>
        <p:blipFill>
          <a:blip r:embed="rId7"/>
          <a:stretch>
            <a:fillRect/>
          </a:stretch>
        </p:blipFill>
        <p:spPr>
          <a:xfrm>
            <a:off x="6953335" y="1188172"/>
            <a:ext cx="1391370" cy="2468924"/>
          </a:xfrm>
          <a:prstGeom prst="rect">
            <a:avLst/>
          </a:prstGeom>
        </p:spPr>
      </p:pic>
      <p:pic>
        <p:nvPicPr>
          <p:cNvPr id="6" name="Picture 5"/>
          <p:cNvPicPr>
            <a:picLocks noChangeAspect="1"/>
          </p:cNvPicPr>
          <p:nvPr/>
        </p:nvPicPr>
        <p:blipFill>
          <a:blip r:embed="rId8"/>
          <a:stretch>
            <a:fillRect/>
          </a:stretch>
        </p:blipFill>
        <p:spPr>
          <a:xfrm>
            <a:off x="8436675" y="1188172"/>
            <a:ext cx="1391369" cy="2468924"/>
          </a:xfrm>
          <a:prstGeom prst="rect">
            <a:avLst/>
          </a:prstGeom>
        </p:spPr>
      </p:pic>
      <p:pic>
        <p:nvPicPr>
          <p:cNvPr id="8" name="Picture 7"/>
          <p:cNvPicPr>
            <a:picLocks noChangeAspect="1"/>
          </p:cNvPicPr>
          <p:nvPr/>
        </p:nvPicPr>
        <p:blipFill>
          <a:blip r:embed="rId9"/>
          <a:stretch>
            <a:fillRect/>
          </a:stretch>
        </p:blipFill>
        <p:spPr>
          <a:xfrm>
            <a:off x="9920028" y="1188172"/>
            <a:ext cx="1391369" cy="2468924"/>
          </a:xfrm>
          <a:prstGeom prst="rect">
            <a:avLst/>
          </a:prstGeom>
        </p:spPr>
      </p:pic>
      <p:pic>
        <p:nvPicPr>
          <p:cNvPr id="10" name="Picture 9"/>
          <p:cNvPicPr>
            <a:picLocks noChangeAspect="1"/>
          </p:cNvPicPr>
          <p:nvPr/>
        </p:nvPicPr>
        <p:blipFill>
          <a:blip r:embed="rId10"/>
          <a:stretch>
            <a:fillRect/>
          </a:stretch>
        </p:blipFill>
        <p:spPr>
          <a:xfrm>
            <a:off x="8436674" y="3758356"/>
            <a:ext cx="1391369" cy="2468924"/>
          </a:xfrm>
          <a:prstGeom prst="rect">
            <a:avLst/>
          </a:prstGeom>
        </p:spPr>
      </p:pic>
      <p:pic>
        <p:nvPicPr>
          <p:cNvPr id="11" name="Picture 10"/>
          <p:cNvPicPr>
            <a:picLocks noChangeAspect="1"/>
          </p:cNvPicPr>
          <p:nvPr/>
        </p:nvPicPr>
        <p:blipFill>
          <a:blip r:embed="rId11"/>
          <a:stretch>
            <a:fillRect/>
          </a:stretch>
        </p:blipFill>
        <p:spPr>
          <a:xfrm>
            <a:off x="6954645" y="3758356"/>
            <a:ext cx="1391368" cy="2507897"/>
          </a:xfrm>
          <a:prstGeom prst="rect">
            <a:avLst/>
          </a:prstGeom>
        </p:spPr>
      </p:pic>
      <p:sp>
        <p:nvSpPr>
          <p:cNvPr id="12" name="TextBox 11"/>
          <p:cNvSpPr txBox="1"/>
          <p:nvPr/>
        </p:nvSpPr>
        <p:spPr>
          <a:xfrm rot="10800000" flipH="1" flipV="1">
            <a:off x="3556000" y="1219200"/>
            <a:ext cx="3397335" cy="923330"/>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Business Hours</a:t>
            </a:r>
            <a:r>
              <a:rPr lang="en-US" u="sng" dirty="0">
                <a:solidFill>
                  <a:srgbClr val="0000FF"/>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8am </a:t>
            </a:r>
            <a:r>
              <a:rPr lang="en-US" dirty="0">
                <a:latin typeface="Arial" panose="020B0604020202020204" pitchFamily="34" charset="0"/>
                <a:cs typeface="Arial" panose="020B0604020202020204" pitchFamily="34" charset="0"/>
              </a:rPr>
              <a:t>– 5pm PST  </a:t>
            </a:r>
            <a:endParaRPr lang="en-US" dirty="0" smtClean="0">
              <a:latin typeface="Arial" panose="020B0604020202020204" pitchFamily="34" charset="0"/>
              <a:cs typeface="Arial" panose="020B0604020202020204" pitchFamily="34" charset="0"/>
            </a:endParaRPr>
          </a:p>
          <a:p>
            <a:r>
              <a:rPr lang="en-US" u="sng" dirty="0" smtClean="0">
                <a:latin typeface="Arial" panose="020B0604020202020204" pitchFamily="34" charset="0"/>
                <a:cs typeface="Arial" panose="020B0604020202020204" pitchFamily="34" charset="0"/>
              </a:rPr>
              <a:t>Will </a:t>
            </a:r>
            <a:r>
              <a:rPr lang="en-US" u="sng" dirty="0">
                <a:latin typeface="Arial" panose="020B0604020202020204" pitchFamily="34" charset="0"/>
                <a:cs typeface="Arial" panose="020B0604020202020204" pitchFamily="34" charset="0"/>
              </a:rPr>
              <a:t>Call:</a:t>
            </a:r>
            <a:r>
              <a:rPr lang="en-US" dirty="0">
                <a:latin typeface="Arial" panose="020B0604020202020204" pitchFamily="34" charset="0"/>
                <a:cs typeface="Arial" panose="020B0604020202020204" pitchFamily="34" charset="0"/>
              </a:rPr>
              <a:t>  9am – 12pm, 1– 4pm</a:t>
            </a:r>
          </a:p>
        </p:txBody>
      </p:sp>
    </p:spTree>
    <p:extLst>
      <p:ext uri="{BB962C8B-B14F-4D97-AF65-F5344CB8AC3E}">
        <p14:creationId xmlns:p14="http://schemas.microsoft.com/office/powerpoint/2010/main" val="1010694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219200"/>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17" name="TextBox 16"/>
          <p:cNvSpPr txBox="1"/>
          <p:nvPr/>
        </p:nvSpPr>
        <p:spPr>
          <a:xfrm>
            <a:off x="854600" y="1000230"/>
            <a:ext cx="7791690" cy="5170646"/>
          </a:xfrm>
          <a:prstGeom prst="rect">
            <a:avLst/>
          </a:prstGeom>
          <a:noFill/>
        </p:spPr>
        <p:txBody>
          <a:bodyPr wrap="square" rtlCol="0">
            <a:spAutoFit/>
          </a:bodyPr>
          <a:lstStyle/>
          <a:p>
            <a:r>
              <a:rPr lang="en-US" sz="1500" b="1" dirty="0" smtClean="0">
                <a:latin typeface="Arial" panose="020B0604020202020204" pitchFamily="34" charset="0"/>
                <a:cs typeface="Arial" panose="020B0604020202020204" pitchFamily="34" charset="0"/>
              </a:rPr>
              <a:t>Quick Price Quotations</a:t>
            </a:r>
          </a:p>
          <a:p>
            <a:r>
              <a:rPr lang="en-US" sz="1500" dirty="0" smtClean="0">
                <a:latin typeface="Arial" panose="020B0604020202020204" pitchFamily="34" charset="0"/>
                <a:cs typeface="Arial" panose="020B0604020202020204" pitchFamily="34" charset="0"/>
              </a:rPr>
              <a:t>	Same day service, competitive pricing always</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Price matching may be typical on most similar items</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Field sales representative(s) available anytime</a:t>
            </a:r>
          </a:p>
          <a:p>
            <a:r>
              <a:rPr lang="en-US" sz="1500" b="1" dirty="0" smtClean="0">
                <a:latin typeface="Arial" panose="020B0604020202020204" pitchFamily="34" charset="0"/>
                <a:cs typeface="Arial" panose="020B0604020202020204" pitchFamily="34" charset="0"/>
              </a:rPr>
              <a:t>Fast Stock Checks &amp; Optional Product Allocations</a:t>
            </a:r>
          </a:p>
          <a:p>
            <a:r>
              <a:rPr lang="en-US" sz="1500" dirty="0" smtClean="0">
                <a:latin typeface="Arial" panose="020B0604020202020204" pitchFamily="34" charset="0"/>
                <a:cs typeface="Arial" panose="020B0604020202020204" pitchFamily="34" charset="0"/>
              </a:rPr>
              <a:t>	In-house Customer Service Representative dedicated to your account</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Improved 2017 product catalog shows “Quick Ship” items</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Some items may be planned &amp; allocated for projects, with Letter of Intent</a:t>
            </a:r>
          </a:p>
          <a:p>
            <a:r>
              <a:rPr lang="en-US" sz="1500" b="1" dirty="0" smtClean="0">
                <a:latin typeface="Arial" panose="020B0604020202020204" pitchFamily="34" charset="0"/>
                <a:cs typeface="Arial" panose="020B0604020202020204" pitchFamily="34" charset="0"/>
              </a:rPr>
              <a:t>Monthly Promotions, Volume Discounts, Hot Sheets</a:t>
            </a:r>
            <a:endParaRPr lang="en-US" sz="1500" b="1"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Each month features discounted pricing on select items</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Volume discounts on orders of 50+ units (same item), in most cases</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Hot sheets for special items, limited buy, and close-out merchandise</a:t>
            </a:r>
          </a:p>
          <a:p>
            <a:r>
              <a:rPr lang="en-US" sz="1500" b="1" dirty="0" smtClean="0">
                <a:latin typeface="Arial" panose="020B0604020202020204" pitchFamily="34" charset="0"/>
                <a:cs typeface="Arial" panose="020B0604020202020204" pitchFamily="34" charset="0"/>
              </a:rPr>
              <a:t>Flexible Product Sampling </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Free (Item with small order value) or at </a:t>
            </a:r>
            <a:r>
              <a:rPr lang="en-US" sz="1500" dirty="0">
                <a:latin typeface="Arial" panose="020B0604020202020204" pitchFamily="34" charset="0"/>
                <a:cs typeface="Arial" panose="020B0604020202020204" pitchFamily="34" charset="0"/>
              </a:rPr>
              <a:t>Nominal </a:t>
            </a:r>
            <a:r>
              <a:rPr lang="en-US" sz="1500" dirty="0" smtClean="0">
                <a:latin typeface="Arial" panose="020B0604020202020204" pitchFamily="34" charset="0"/>
                <a:cs typeface="Arial" panose="020B0604020202020204" pitchFamily="34" charset="0"/>
              </a:rPr>
              <a:t>Charge</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Sample charge may be credited towards larger order</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Free 30 Day evaluation may be available, with Letter Of Intent</a:t>
            </a:r>
          </a:p>
          <a:p>
            <a:r>
              <a:rPr lang="en-US" sz="1500" b="1" dirty="0" smtClean="0">
                <a:latin typeface="Arial" panose="020B0604020202020204" pitchFamily="34" charset="0"/>
                <a:cs typeface="Arial" panose="020B0604020202020204" pitchFamily="34" charset="0"/>
              </a:rPr>
              <a:t>Fast Order Entry &amp; Processing</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Orders placed by 12pm, may ship same day or by the next day</a:t>
            </a:r>
          </a:p>
          <a:p>
            <a:r>
              <a:rPr lang="en-US" sz="1500" dirty="0" smtClean="0">
                <a:latin typeface="Arial" panose="020B0604020202020204" pitchFamily="34" charset="0"/>
                <a:cs typeface="Arial" panose="020B0604020202020204" pitchFamily="34" charset="0"/>
              </a:rPr>
              <a:t>	Orders placed after 1pm, typically ship 1-3 days</a:t>
            </a:r>
          </a:p>
          <a:p>
            <a:r>
              <a:rPr lang="en-US" sz="1500" b="1" dirty="0" smtClean="0">
                <a:latin typeface="Arial" panose="020B0604020202020204" pitchFamily="34" charset="0"/>
                <a:cs typeface="Arial" panose="020B0604020202020204" pitchFamily="34" charset="0"/>
              </a:rPr>
              <a:t>Free Prepaid Surface Freight Delivery</a:t>
            </a:r>
            <a:endParaRPr lang="en-US" sz="1500" b="1"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So. California – Min. $750 order value (1 shipment to 1 destination)</a:t>
            </a:r>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NorCal, Other States – Min. $1250 order value (1 shipment to 1 destination)</a:t>
            </a:r>
          </a:p>
        </p:txBody>
      </p:sp>
      <p:sp>
        <p:nvSpPr>
          <p:cNvPr id="25" name="TextBox 24"/>
          <p:cNvSpPr txBox="1"/>
          <p:nvPr/>
        </p:nvSpPr>
        <p:spPr>
          <a:xfrm>
            <a:off x="2430965" y="503543"/>
            <a:ext cx="7304049"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Customer Service Excellence</a:t>
            </a:r>
            <a:endParaRPr lang="en-US" sz="28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3058" y="1026763"/>
            <a:ext cx="3044709" cy="5105717"/>
          </a:xfrm>
          <a:prstGeom prst="rect">
            <a:avLst/>
          </a:prstGeom>
        </p:spPr>
      </p:pic>
    </p:spTree>
    <p:extLst>
      <p:ext uri="{BB962C8B-B14F-4D97-AF65-F5344CB8AC3E}">
        <p14:creationId xmlns:p14="http://schemas.microsoft.com/office/powerpoint/2010/main" val="14894531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219200"/>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17" name="TextBox 16"/>
          <p:cNvSpPr txBox="1"/>
          <p:nvPr/>
        </p:nvSpPr>
        <p:spPr>
          <a:xfrm>
            <a:off x="854598" y="1000230"/>
            <a:ext cx="7988460" cy="5401479"/>
          </a:xfrm>
          <a:prstGeom prst="rect">
            <a:avLst/>
          </a:prstGeom>
          <a:noFill/>
        </p:spPr>
        <p:txBody>
          <a:bodyPr wrap="square" rtlCol="0">
            <a:spAutoFit/>
          </a:bodyPr>
          <a:lstStyle/>
          <a:p>
            <a:r>
              <a:rPr lang="en-US" sz="1500" b="1" dirty="0" smtClean="0">
                <a:latin typeface="Arial" panose="020B0604020202020204" pitchFamily="34" charset="0"/>
                <a:cs typeface="Arial" panose="020B0604020202020204" pitchFamily="34" charset="0"/>
              </a:rPr>
              <a:t>Exhibit Customer Focused Methodology </a:t>
            </a:r>
          </a:p>
          <a:p>
            <a:r>
              <a:rPr lang="en-US" sz="1500" b="1" dirty="0" smtClean="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Utilize a budget minded ideology to offer suitable products</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Emphasize efficiency &amp; effectiveness required for each application</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Consider high reliability requirements vs. cost limitations</a:t>
            </a:r>
          </a:p>
          <a:p>
            <a:r>
              <a:rPr lang="en-US" sz="1500" b="1" dirty="0" smtClean="0">
                <a:latin typeface="Arial" panose="020B0604020202020204" pitchFamily="34" charset="0"/>
                <a:cs typeface="Arial" panose="020B0604020202020204" pitchFamily="34" charset="0"/>
              </a:rPr>
              <a:t>Provide Product Variety</a:t>
            </a:r>
            <a:endParaRPr lang="en-US" sz="1500" b="1" dirty="0">
              <a:latin typeface="Arial" panose="020B0604020202020204" pitchFamily="34" charset="0"/>
              <a:cs typeface="Arial" panose="020B0604020202020204" pitchFamily="34" charset="0"/>
            </a:endParaRPr>
          </a:p>
          <a:p>
            <a:r>
              <a:rPr lang="en-US" sz="1500" b="1" dirty="0" smtClean="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Offer product options to maximize utility and cost-efficiency for all applications</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Consider product interchangeability, replicability, and replaceability</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Supply products with options, including battery back-up &amp; other features</a:t>
            </a:r>
          </a:p>
          <a:p>
            <a:r>
              <a:rPr lang="en-US" sz="1500" b="1" dirty="0" smtClean="0">
                <a:latin typeface="Arial" panose="020B0604020202020204" pitchFamily="34" charset="0"/>
                <a:cs typeface="Arial" panose="020B0604020202020204" pitchFamily="34" charset="0"/>
              </a:rPr>
              <a:t>Maintain Price Competitiveness</a:t>
            </a:r>
          </a:p>
          <a:p>
            <a:r>
              <a:rPr lang="en-US" sz="1500" b="1" dirty="0" smtClean="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View the competition and maintain fair &amp; competitive market pricing at all times</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Offer volume discounts on frequently purchased and/or high-volume items</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Offer pricing that delivers total value for the product, service, delivery, and utility</a:t>
            </a:r>
          </a:p>
          <a:p>
            <a:r>
              <a:rPr lang="en-US" sz="1500" b="1" dirty="0" smtClean="0">
                <a:latin typeface="Arial" panose="020B0604020202020204" pitchFamily="34" charset="0"/>
                <a:cs typeface="Arial" panose="020B0604020202020204" pitchFamily="34" charset="0"/>
              </a:rPr>
              <a:t>Highlight Product Quality</a:t>
            </a:r>
            <a:endParaRPr lang="en-US" sz="1500" b="1" dirty="0">
              <a:latin typeface="Arial" panose="020B0604020202020204" pitchFamily="34" charset="0"/>
              <a:cs typeface="Arial" panose="020B0604020202020204" pitchFamily="34" charset="0"/>
            </a:endParaRPr>
          </a:p>
          <a:p>
            <a:r>
              <a:rPr lang="en-US" sz="1500" b="1"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Manufacture and supply quality finished goods, properly packaged, at all times</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Stand behind GlobaLux product quality and GlobaLux brand at all times</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Use quality materials and uphold top craftsmanship in manufacturing all items</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Supply all products </a:t>
            </a:r>
            <a:r>
              <a:rPr lang="en-US" sz="1500" dirty="0">
                <a:latin typeface="Arial" panose="020B0604020202020204" pitchFamily="34" charset="0"/>
                <a:cs typeface="Arial" panose="020B0604020202020204" pitchFamily="34" charset="0"/>
              </a:rPr>
              <a:t>that are </a:t>
            </a:r>
            <a:r>
              <a:rPr lang="en-US" sz="1500" dirty="0" smtClean="0">
                <a:latin typeface="Arial" panose="020B0604020202020204" pitchFamily="34" charset="0"/>
                <a:cs typeface="Arial" panose="020B0604020202020204" pitchFamily="34" charset="0"/>
              </a:rPr>
              <a:t>tested to be industry </a:t>
            </a:r>
            <a:r>
              <a:rPr lang="en-US" sz="1500" dirty="0">
                <a:latin typeface="Arial" panose="020B0604020202020204" pitchFamily="34" charset="0"/>
                <a:cs typeface="Arial" panose="020B0604020202020204" pitchFamily="34" charset="0"/>
              </a:rPr>
              <a:t>safe, </a:t>
            </a:r>
            <a:r>
              <a:rPr lang="en-US" sz="1500" dirty="0" smtClean="0">
                <a:latin typeface="Arial" panose="020B0604020202020204" pitchFamily="34" charset="0"/>
                <a:cs typeface="Arial" panose="020B0604020202020204" pitchFamily="34" charset="0"/>
              </a:rPr>
              <a:t>reliable</a:t>
            </a:r>
            <a:r>
              <a:rPr lang="en-US" sz="1500" dirty="0">
                <a:latin typeface="Arial" panose="020B0604020202020204" pitchFamily="34" charset="0"/>
                <a:cs typeface="Arial" panose="020B0604020202020204" pitchFamily="34" charset="0"/>
              </a:rPr>
              <a:t>, and effective</a:t>
            </a:r>
          </a:p>
          <a:p>
            <a:r>
              <a:rPr lang="en-US" sz="1500" dirty="0" smtClean="0">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Emphasize product </a:t>
            </a:r>
            <a:r>
              <a:rPr lang="en-US" sz="1500" dirty="0" smtClean="0">
                <a:latin typeface="Arial" panose="020B0604020202020204" pitchFamily="34" charset="0"/>
                <a:cs typeface="Arial" panose="020B0604020202020204" pitchFamily="34" charset="0"/>
              </a:rPr>
              <a:t>certifications &amp; efficiency standards (Energy Star/CA Title 24)</a:t>
            </a:r>
          </a:p>
          <a:p>
            <a:r>
              <a:rPr lang="en-US" sz="1500" b="1" dirty="0" smtClean="0">
                <a:latin typeface="Arial" panose="020B0604020202020204" pitchFamily="34" charset="0"/>
                <a:cs typeface="Arial" panose="020B0604020202020204" pitchFamily="34" charset="0"/>
              </a:rPr>
              <a:t>Develop &amp; Grow Customer Relationships</a:t>
            </a:r>
          </a:p>
          <a:p>
            <a:r>
              <a:rPr lang="en-US" sz="1500" dirty="0" smtClean="0">
                <a:latin typeface="Arial" panose="020B0604020202020204" pitchFamily="34" charset="0"/>
                <a:cs typeface="Arial" panose="020B0604020202020204" pitchFamily="34" charset="0"/>
              </a:rPr>
              <a:t>	Support customers, protect the supply chain, and observe distribution channels</a:t>
            </a:r>
            <a:endParaRPr lang="en-US" sz="1500" dirty="0">
              <a:latin typeface="Arial" panose="020B0604020202020204" pitchFamily="34" charset="0"/>
              <a:cs typeface="Arial" panose="020B0604020202020204" pitchFamily="34" charset="0"/>
            </a:endParaRPr>
          </a:p>
          <a:p>
            <a:r>
              <a:rPr lang="en-US" sz="1500" b="1" dirty="0" smtClean="0">
                <a:latin typeface="Arial" panose="020B0604020202020204" pitchFamily="34" charset="0"/>
                <a:cs typeface="Arial" panose="020B0604020202020204" pitchFamily="34" charset="0"/>
              </a:rPr>
              <a:t>Stand By Our Product Warranty</a:t>
            </a:r>
          </a:p>
          <a:p>
            <a:r>
              <a:rPr lang="en-US" sz="1500" b="1"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Residential items:		3 year limited manufacturer’s warranty </a:t>
            </a:r>
          </a:p>
          <a:p>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Commercial &amp; Industrial items:	5 year limited manufacturer’s warranty</a:t>
            </a:r>
          </a:p>
        </p:txBody>
      </p:sp>
      <p:sp>
        <p:nvSpPr>
          <p:cNvPr id="25" name="TextBox 24"/>
          <p:cNvSpPr txBox="1"/>
          <p:nvPr/>
        </p:nvSpPr>
        <p:spPr>
          <a:xfrm>
            <a:off x="2430965" y="503543"/>
            <a:ext cx="7304049"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Sales &amp; Service Excellence</a:t>
            </a:r>
            <a:endParaRPr lang="en-US" sz="28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3058" y="1015443"/>
            <a:ext cx="3044709" cy="316816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3058" y="4179031"/>
            <a:ext cx="3044709" cy="1935413"/>
          </a:xfrm>
          <a:prstGeom prst="rect">
            <a:avLst/>
          </a:prstGeom>
        </p:spPr>
      </p:pic>
    </p:spTree>
    <p:extLst>
      <p:ext uri="{BB962C8B-B14F-4D97-AF65-F5344CB8AC3E}">
        <p14:creationId xmlns:p14="http://schemas.microsoft.com/office/powerpoint/2010/main" val="5523500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1999" y="1287795"/>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667617" y="1241629"/>
            <a:ext cx="11191874" cy="5170646"/>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Our product catalog Table of Contents identifies all of our product categories:</a:t>
            </a:r>
            <a:endParaRPr lang="en-US" sz="1500" dirty="0" smtClean="0">
              <a:solidFill>
                <a:srgbClr val="0000FF"/>
              </a:solidFill>
              <a:latin typeface="Arial" panose="020B0604020202020204" pitchFamily="34" charset="0"/>
              <a:cs typeface="Arial" panose="020B0604020202020204" pitchFamily="34" charset="0"/>
            </a:endParaRPr>
          </a:p>
          <a:p>
            <a:endParaRPr lang="en-US" sz="1500" dirty="0">
              <a:solidFill>
                <a:srgbClr val="0000FF"/>
              </a:solidFill>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 </a:t>
            </a:r>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p:txBody>
      </p:sp>
      <p:sp>
        <p:nvSpPr>
          <p:cNvPr id="25" name="TextBox 24"/>
          <p:cNvSpPr txBox="1"/>
          <p:nvPr/>
        </p:nvSpPr>
        <p:spPr>
          <a:xfrm>
            <a:off x="2909455" y="576463"/>
            <a:ext cx="6379104"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2017 Product Catalog</a:t>
            </a:r>
            <a:endParaRPr lang="en-US" sz="28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477829" y="1633459"/>
            <a:ext cx="3773055" cy="2181065"/>
          </a:xfrm>
          <a:prstGeom prst="rect">
            <a:avLst/>
          </a:prstGeom>
        </p:spPr>
      </p:pic>
      <p:pic>
        <p:nvPicPr>
          <p:cNvPr id="10" name="Picture 9"/>
          <p:cNvPicPr>
            <a:picLocks noChangeAspect="1"/>
          </p:cNvPicPr>
          <p:nvPr/>
        </p:nvPicPr>
        <p:blipFill>
          <a:blip r:embed="rId4"/>
          <a:stretch>
            <a:fillRect/>
          </a:stretch>
        </p:blipFill>
        <p:spPr>
          <a:xfrm>
            <a:off x="4313377" y="1633458"/>
            <a:ext cx="3773057" cy="2181065"/>
          </a:xfrm>
          <a:prstGeom prst="rect">
            <a:avLst/>
          </a:prstGeom>
        </p:spPr>
      </p:pic>
      <p:pic>
        <p:nvPicPr>
          <p:cNvPr id="11" name="Picture 10"/>
          <p:cNvPicPr>
            <a:picLocks noChangeAspect="1"/>
          </p:cNvPicPr>
          <p:nvPr/>
        </p:nvPicPr>
        <p:blipFill>
          <a:blip r:embed="rId5"/>
          <a:stretch>
            <a:fillRect/>
          </a:stretch>
        </p:blipFill>
        <p:spPr>
          <a:xfrm>
            <a:off x="493129" y="3956470"/>
            <a:ext cx="3773057" cy="2193493"/>
          </a:xfrm>
          <a:prstGeom prst="rect">
            <a:avLst/>
          </a:prstGeom>
        </p:spPr>
      </p:pic>
      <p:pic>
        <p:nvPicPr>
          <p:cNvPr id="12" name="Picture 11"/>
          <p:cNvPicPr>
            <a:picLocks noChangeAspect="1"/>
          </p:cNvPicPr>
          <p:nvPr/>
        </p:nvPicPr>
        <p:blipFill>
          <a:blip r:embed="rId6"/>
          <a:stretch>
            <a:fillRect/>
          </a:stretch>
        </p:blipFill>
        <p:spPr>
          <a:xfrm>
            <a:off x="4313377" y="3922403"/>
            <a:ext cx="3773055" cy="2181065"/>
          </a:xfrm>
          <a:prstGeom prst="rect">
            <a:avLst/>
          </a:prstGeom>
        </p:spPr>
      </p:pic>
      <p:pic>
        <p:nvPicPr>
          <p:cNvPr id="13" name="Picture 12"/>
          <p:cNvPicPr>
            <a:picLocks noChangeAspect="1"/>
          </p:cNvPicPr>
          <p:nvPr/>
        </p:nvPicPr>
        <p:blipFill>
          <a:blip r:embed="rId7"/>
          <a:stretch>
            <a:fillRect/>
          </a:stretch>
        </p:blipFill>
        <p:spPr>
          <a:xfrm>
            <a:off x="8305656" y="1640284"/>
            <a:ext cx="3553835" cy="4463184"/>
          </a:xfrm>
          <a:prstGeom prst="rect">
            <a:avLst/>
          </a:prstGeom>
        </p:spPr>
      </p:pic>
    </p:spTree>
    <p:extLst>
      <p:ext uri="{BB962C8B-B14F-4D97-AF65-F5344CB8AC3E}">
        <p14:creationId xmlns:p14="http://schemas.microsoft.com/office/powerpoint/2010/main" val="2772723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321534"/>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5" name="TextBox 4"/>
          <p:cNvSpPr txBox="1"/>
          <p:nvPr/>
        </p:nvSpPr>
        <p:spPr>
          <a:xfrm>
            <a:off x="695326" y="1238250"/>
            <a:ext cx="11191874" cy="5401479"/>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Our product catalog identifies “Quick Ship” stocking items:</a:t>
            </a:r>
          </a:p>
          <a:p>
            <a:endParaRPr lang="en-US" sz="1500" dirty="0" smtClean="0">
              <a:solidFill>
                <a:srgbClr val="0000FF"/>
              </a:solidFill>
              <a:latin typeface="Arial" panose="020B0604020202020204" pitchFamily="34" charset="0"/>
              <a:cs typeface="Arial" panose="020B0604020202020204" pitchFamily="34" charset="0"/>
            </a:endParaRPr>
          </a:p>
          <a:p>
            <a:endParaRPr lang="en-US" sz="1500" dirty="0">
              <a:solidFill>
                <a:srgbClr val="0000FF"/>
              </a:solidFill>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 </a:t>
            </a:r>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p:txBody>
      </p:sp>
      <p:sp>
        <p:nvSpPr>
          <p:cNvPr id="25" name="TextBox 24"/>
          <p:cNvSpPr txBox="1"/>
          <p:nvPr/>
        </p:nvSpPr>
        <p:spPr>
          <a:xfrm>
            <a:off x="2909455" y="576463"/>
            <a:ext cx="6379104"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2017 Product Catalog</a:t>
            </a:r>
            <a:endParaRPr lang="en-US" sz="28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175328" y="1636405"/>
            <a:ext cx="4077854" cy="5094655"/>
          </a:xfrm>
          <a:prstGeom prst="rect">
            <a:avLst/>
          </a:prstGeom>
        </p:spPr>
      </p:pic>
      <p:pic>
        <p:nvPicPr>
          <p:cNvPr id="3" name="Picture 2"/>
          <p:cNvPicPr>
            <a:picLocks noChangeAspect="1"/>
          </p:cNvPicPr>
          <p:nvPr/>
        </p:nvPicPr>
        <p:blipFill>
          <a:blip r:embed="rId4"/>
          <a:stretch>
            <a:fillRect/>
          </a:stretch>
        </p:blipFill>
        <p:spPr>
          <a:xfrm>
            <a:off x="5511038" y="1636405"/>
            <a:ext cx="4964357" cy="5094655"/>
          </a:xfrm>
          <a:prstGeom prst="rect">
            <a:avLst/>
          </a:prstGeom>
        </p:spPr>
      </p:pic>
    </p:spTree>
    <p:extLst>
      <p:ext uri="{BB962C8B-B14F-4D97-AF65-F5344CB8AC3E}">
        <p14:creationId xmlns:p14="http://schemas.microsoft.com/office/powerpoint/2010/main" val="2399140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850" y="235831"/>
            <a:ext cx="1521276" cy="465697"/>
          </a:xfrm>
          <a:prstGeom prst="rect">
            <a:avLst/>
          </a:prstGeom>
        </p:spPr>
      </p:pic>
      <p:sp>
        <p:nvSpPr>
          <p:cNvPr id="9" name="Rectangle 8"/>
          <p:cNvSpPr/>
          <p:nvPr/>
        </p:nvSpPr>
        <p:spPr>
          <a:xfrm>
            <a:off x="762001" y="1321534"/>
            <a:ext cx="10668000" cy="5078313"/>
          </a:xfrm>
          <a:prstGeom prst="rect">
            <a:avLst/>
          </a:prstGeom>
        </p:spPr>
        <p:txBody>
          <a:bodyPr wrap="square">
            <a:spAutoFit/>
          </a:bodyPr>
          <a:lstStyle/>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smtClean="0">
              <a:solidFill>
                <a:srgbClr val="03A0BF"/>
              </a:solidFill>
              <a:latin typeface="Arial" panose="020B0604020202020204" pitchFamily="34" charset="0"/>
              <a:cs typeface="Arial" panose="020B0604020202020204" pitchFamily="34" charset="0"/>
            </a:endParaRPr>
          </a:p>
          <a:p>
            <a:endParaRPr lang="en-US" dirty="0">
              <a:solidFill>
                <a:srgbClr val="03A0BF"/>
              </a:solidFill>
              <a:latin typeface="Arial" panose="020B0604020202020204" pitchFamily="34" charset="0"/>
              <a:cs typeface="Arial" panose="020B0604020202020204" pitchFamily="34" charset="0"/>
            </a:endParaRPr>
          </a:p>
          <a:p>
            <a:endParaRPr lang="en-US" dirty="0">
              <a:solidFill>
                <a:srgbClr val="03A0BF"/>
              </a:solidFill>
            </a:endParaRPr>
          </a:p>
          <a:p>
            <a:pPr>
              <a:buFont typeface="Arial" panose="020B0604020202020204" pitchFamily="34" charset="0"/>
              <a:buChar char="•"/>
            </a:pPr>
            <a:endParaRPr lang="en-US" dirty="0">
              <a:effectLst/>
            </a:endParaRPr>
          </a:p>
        </p:txBody>
      </p:sp>
      <p:sp>
        <p:nvSpPr>
          <p:cNvPr id="12" name="TextBox 11"/>
          <p:cNvSpPr txBox="1"/>
          <p:nvPr/>
        </p:nvSpPr>
        <p:spPr>
          <a:xfrm>
            <a:off x="2430965" y="584568"/>
            <a:ext cx="7304049"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Industrial Products - LED</a:t>
            </a:r>
            <a:endParaRPr lang="en-US" sz="2800" b="1"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866159" y="1760802"/>
            <a:ext cx="3242854" cy="1700210"/>
          </a:xfrm>
          <a:prstGeom prst="rect">
            <a:avLst/>
          </a:prstGeom>
        </p:spPr>
      </p:pic>
      <p:sp>
        <p:nvSpPr>
          <p:cNvPr id="23" name="Rectangle 22"/>
          <p:cNvSpPr/>
          <p:nvPr/>
        </p:nvSpPr>
        <p:spPr>
          <a:xfrm>
            <a:off x="762001" y="3148510"/>
            <a:ext cx="11204293" cy="1477328"/>
          </a:xfrm>
          <a:prstGeom prst="rect">
            <a:avLst/>
          </a:prstGeom>
        </p:spPr>
        <p:txBody>
          <a:bodyPr wrap="square">
            <a:spAutoFit/>
          </a:bodyPr>
          <a:lstStyle/>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sp>
        <p:nvSpPr>
          <p:cNvPr id="26" name="TextBox 25"/>
          <p:cNvSpPr txBox="1"/>
          <p:nvPr/>
        </p:nvSpPr>
        <p:spPr>
          <a:xfrm>
            <a:off x="695326" y="1238250"/>
            <a:ext cx="9339925" cy="3554819"/>
          </a:xfrm>
          <a:prstGeom prst="rect">
            <a:avLst/>
          </a:prstGeom>
          <a:noFill/>
        </p:spPr>
        <p:txBody>
          <a:bodyPr wrap="square" rtlCol="0">
            <a:spAutoFit/>
          </a:bodyPr>
          <a:lstStyle/>
          <a:p>
            <a:r>
              <a:rPr lang="en-US" sz="1500" dirty="0" smtClean="0">
                <a:latin typeface="Arial" panose="020B0604020202020204" pitchFamily="34" charset="0"/>
                <a:cs typeface="Arial" panose="020B0604020202020204" pitchFamily="34" charset="0"/>
              </a:rPr>
              <a:t>LED </a:t>
            </a:r>
            <a:r>
              <a:rPr lang="en-US" sz="1500" dirty="0">
                <a:latin typeface="Arial" panose="020B0604020202020204" pitchFamily="34" charset="0"/>
                <a:cs typeface="Arial" panose="020B0604020202020204" pitchFamily="34" charset="0"/>
              </a:rPr>
              <a:t>Vapor Tight High Bay (LVHB</a:t>
            </a:r>
            <a:r>
              <a:rPr lang="en-US" sz="1500" dirty="0" smtClean="0">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	LED Premium High Bay (LPHB</a:t>
            </a:r>
            <a:r>
              <a:rPr lang="en-US" sz="1500" dirty="0" smtClean="0">
                <a:latin typeface="Arial" panose="020B0604020202020204" pitchFamily="34" charset="0"/>
                <a:cs typeface="Arial" panose="020B0604020202020204" pitchFamily="34" charset="0"/>
              </a:rPr>
              <a:t>)*	LED </a:t>
            </a:r>
            <a:r>
              <a:rPr lang="en-US" sz="1500" dirty="0">
                <a:latin typeface="Arial" panose="020B0604020202020204" pitchFamily="34" charset="0"/>
                <a:cs typeface="Arial" panose="020B0604020202020204" pitchFamily="34" charset="0"/>
              </a:rPr>
              <a:t>High Bay (LHB</a:t>
            </a:r>
            <a:r>
              <a:rPr lang="en-US" sz="1500" dirty="0" smtClean="0">
                <a:latin typeface="Arial" panose="020B0604020202020204" pitchFamily="34" charset="0"/>
                <a:cs typeface="Arial" panose="020B0604020202020204" pitchFamily="34" charset="0"/>
              </a:rPr>
              <a:t>)</a:t>
            </a: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LED </a:t>
            </a:r>
            <a:r>
              <a:rPr lang="en-US" sz="1500" dirty="0">
                <a:latin typeface="Arial" panose="020B0604020202020204" pitchFamily="34" charset="0"/>
                <a:cs typeface="Arial" panose="020B0604020202020204" pitchFamily="34" charset="0"/>
              </a:rPr>
              <a:t>Channel Strip (LCS</a:t>
            </a:r>
            <a:r>
              <a:rPr lang="en-US" sz="1500" dirty="0" smtClean="0">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		LED Vapor Tight Strip (LVTS</a:t>
            </a:r>
            <a:r>
              <a:rPr lang="en-US" sz="1500" dirty="0" smtClean="0">
                <a:latin typeface="Arial" panose="020B0604020202020204" pitchFamily="34" charset="0"/>
                <a:cs typeface="Arial" panose="020B0604020202020204" pitchFamily="34" charset="0"/>
              </a:rPr>
              <a:t>)*		 			</a:t>
            </a:r>
            <a:endParaRPr lang="en-US" sz="1500" dirty="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4"/>
          <a:stretch>
            <a:fillRect/>
          </a:stretch>
        </p:blipFill>
        <p:spPr>
          <a:xfrm>
            <a:off x="4508820" y="4461412"/>
            <a:ext cx="3520841" cy="1704165"/>
          </a:xfrm>
          <a:prstGeom prst="rect">
            <a:avLst/>
          </a:prstGeom>
        </p:spPr>
      </p:pic>
      <p:pic>
        <p:nvPicPr>
          <p:cNvPr id="31" name="Picture 30"/>
          <p:cNvPicPr>
            <a:picLocks noChangeAspect="1"/>
          </p:cNvPicPr>
          <p:nvPr/>
        </p:nvPicPr>
        <p:blipFill>
          <a:blip r:embed="rId5"/>
          <a:stretch>
            <a:fillRect/>
          </a:stretch>
        </p:blipFill>
        <p:spPr>
          <a:xfrm>
            <a:off x="866159" y="4461412"/>
            <a:ext cx="2968740" cy="1704165"/>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6990" y="1760802"/>
            <a:ext cx="2559786" cy="2246924"/>
          </a:xfrm>
          <a:prstGeom prst="rect">
            <a:avLst/>
          </a:prstGeom>
        </p:spPr>
      </p:pic>
      <p:pic>
        <p:nvPicPr>
          <p:cNvPr id="33" name="Picture 32"/>
          <p:cNvPicPr>
            <a:picLocks noChangeAspect="1"/>
          </p:cNvPicPr>
          <p:nvPr/>
        </p:nvPicPr>
        <p:blipFill>
          <a:blip r:embed="rId7"/>
          <a:stretch>
            <a:fillRect/>
          </a:stretch>
        </p:blipFill>
        <p:spPr>
          <a:xfrm>
            <a:off x="8192450" y="1760802"/>
            <a:ext cx="3378791" cy="2246924"/>
          </a:xfrm>
          <a:prstGeom prst="rect">
            <a:avLst/>
          </a:prstGeom>
        </p:spPr>
      </p:pic>
      <p:sp>
        <p:nvSpPr>
          <p:cNvPr id="2" name="TextBox 1"/>
          <p:cNvSpPr txBox="1"/>
          <p:nvPr/>
        </p:nvSpPr>
        <p:spPr>
          <a:xfrm>
            <a:off x="8192450" y="4461412"/>
            <a:ext cx="3304226" cy="646331"/>
          </a:xfrm>
          <a:prstGeom prst="rect">
            <a:avLst/>
          </a:prstGeom>
          <a:noFill/>
        </p:spPr>
        <p:txBody>
          <a:bodyPr wrap="square" rtlCol="0">
            <a:spAutoFit/>
          </a:bodyPr>
          <a:lstStyle/>
          <a:p>
            <a:r>
              <a:rPr lang="en-US" dirty="0" smtClean="0"/>
              <a:t>*Fixture can be made available with a Bi-Level Microwave Sensor</a:t>
            </a:r>
            <a:endParaRPr lang="en-US" dirty="0"/>
          </a:p>
        </p:txBody>
      </p:sp>
    </p:spTree>
    <p:extLst>
      <p:ext uri="{BB962C8B-B14F-4D97-AF65-F5344CB8AC3E}">
        <p14:creationId xmlns:p14="http://schemas.microsoft.com/office/powerpoint/2010/main" val="33036686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2935</TotalTime>
  <Words>776</Words>
  <Application>Microsoft Office PowerPoint</Application>
  <PresentationFormat>Widescreen</PresentationFormat>
  <Paragraphs>802</Paragraphs>
  <Slides>23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GlobaLux Lighting LLC</dc:title>
  <dc:creator>Micheal Vargas</dc:creator>
  <cp:lastModifiedBy>Zee</cp:lastModifiedBy>
  <cp:revision>298</cp:revision>
  <cp:lastPrinted>2017-01-25T18:56:41Z</cp:lastPrinted>
  <dcterms:created xsi:type="dcterms:W3CDTF">2016-12-29T16:12:25Z</dcterms:created>
  <dcterms:modified xsi:type="dcterms:W3CDTF">2017-04-04T00:31:43Z</dcterms:modified>
</cp:coreProperties>
</file>